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51" r:id="rId2"/>
    <p:sldId id="335" r:id="rId3"/>
    <p:sldId id="352" r:id="rId4"/>
    <p:sldId id="353" r:id="rId5"/>
    <p:sldId id="354" r:id="rId6"/>
    <p:sldId id="355" r:id="rId7"/>
    <p:sldId id="356" r:id="rId8"/>
    <p:sldId id="358" r:id="rId9"/>
    <p:sldId id="359" r:id="rId10"/>
    <p:sldId id="360" r:id="rId11"/>
    <p:sldId id="361" r:id="rId12"/>
    <p:sldId id="362" r:id="rId13"/>
    <p:sldId id="363" r:id="rId14"/>
    <p:sldId id="364" r:id="rId15"/>
    <p:sldId id="367" r:id="rId16"/>
  </p:sldIdLst>
  <p:sldSz cx="9144000" cy="6858000" type="screen4x3"/>
  <p:notesSz cx="6781800" cy="9912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4C"/>
    <a:srgbClr val="88BACF"/>
    <a:srgbClr val="002A3A"/>
    <a:srgbClr val="003A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B70DA4-9551-4767-BDC6-07E674A233B5}" v="2" dt="2021-07-23T08:47:28.5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22" autoAdjust="0"/>
    <p:restoredTop sz="94694" autoAdjust="0"/>
  </p:normalViewPr>
  <p:slideViewPr>
    <p:cSldViewPr>
      <p:cViewPr varScale="1">
        <p:scale>
          <a:sx n="100" d="100"/>
          <a:sy n="100" d="100"/>
        </p:scale>
        <p:origin x="199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hnauv-Vejgaard, Peter" userId="70a40926-7f9e-4157-a1ca-b2632b7b10af" providerId="ADAL" clId="{FFB70DA4-9551-4767-BDC6-07E674A233B5}"/>
    <pc:docChg chg="modSld">
      <pc:chgData name="Kyhnauv-Vejgaard, Peter" userId="70a40926-7f9e-4157-a1ca-b2632b7b10af" providerId="ADAL" clId="{FFB70DA4-9551-4767-BDC6-07E674A233B5}" dt="2021-07-23T08:47:28.538" v="1"/>
      <pc:docMkLst>
        <pc:docMk/>
      </pc:docMkLst>
      <pc:sldChg chg="modSp">
        <pc:chgData name="Kyhnauv-Vejgaard, Peter" userId="70a40926-7f9e-4157-a1ca-b2632b7b10af" providerId="ADAL" clId="{FFB70DA4-9551-4767-BDC6-07E674A233B5}" dt="2021-07-23T08:47:28.538" v="1"/>
        <pc:sldMkLst>
          <pc:docMk/>
          <pc:sldMk cId="1176128109" sldId="351"/>
        </pc:sldMkLst>
        <pc:spChg chg="mod">
          <ac:chgData name="Kyhnauv-Vejgaard, Peter" userId="70a40926-7f9e-4157-a1ca-b2632b7b10af" providerId="ADAL" clId="{FFB70DA4-9551-4767-BDC6-07E674A233B5}" dt="2021-07-23T08:47:28.538" v="1"/>
          <ac:spMkLst>
            <pc:docMk/>
            <pc:sldMk cId="1176128109" sldId="351"/>
            <ac:spMk id="6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D5820FDA-CE62-524B-978E-45D94C00CEA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C9FA3BAC-D918-FF4C-BB6A-6187E98BDB9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5D944E28-2F96-2642-A843-5D839D2AC85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705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BC7569D3-66C4-5541-BC2E-3753EE820AE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1705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60ACFC3-7C44-4483-9274-2B2078531C70}" type="slidenum">
              <a:rPr lang="da-DK" altLang="da-DK"/>
              <a:pPr>
                <a:defRPr/>
              </a:pPr>
              <a:t>‹#›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248528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1B7AC3D4-6AF8-EA49-9FF0-5278EA4E57F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0E1C320D-39AF-AD43-A2F9-E1F6F985A26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2950"/>
            <a:ext cx="4959350" cy="371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DFAD57B8-F935-B74F-B21C-4C6678F3748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08525"/>
            <a:ext cx="4972050" cy="44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noProof="0"/>
              <a:t>Klik for at redigere teksttypografierne i masteren</a:t>
            </a:r>
          </a:p>
          <a:p>
            <a:pPr lvl="1"/>
            <a:r>
              <a:rPr lang="da-DK" altLang="da-DK" noProof="0"/>
              <a:t>Andet niveau</a:t>
            </a:r>
          </a:p>
          <a:p>
            <a:pPr lvl="2"/>
            <a:r>
              <a:rPr lang="da-DK" altLang="da-DK" noProof="0"/>
              <a:t>Tredje niveau</a:t>
            </a:r>
          </a:p>
          <a:p>
            <a:pPr lvl="3"/>
            <a:r>
              <a:rPr lang="da-DK" altLang="da-DK" noProof="0"/>
              <a:t>Fjerde niveau</a:t>
            </a:r>
          </a:p>
          <a:p>
            <a:pPr lvl="4"/>
            <a:r>
              <a:rPr lang="da-DK" altLang="da-DK" noProof="0"/>
              <a:t>Femte niveau</a:t>
            </a:r>
          </a:p>
        </p:txBody>
      </p:sp>
      <p:sp>
        <p:nvSpPr>
          <p:cNvPr id="54278" name="Rectangle 6">
            <a:extLst>
              <a:ext uri="{FF2B5EF4-FFF2-40B4-BE49-F238E27FC236}">
                <a16:creationId xmlns:a16="http://schemas.microsoft.com/office/drawing/2014/main" id="{A521804E-3C2E-5D4A-AF28-9CE7D58FB99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705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da-DK" altLang="da-DK"/>
          </a:p>
        </p:txBody>
      </p:sp>
      <p:sp>
        <p:nvSpPr>
          <p:cNvPr id="54279" name="Rectangle 7">
            <a:extLst>
              <a:ext uri="{FF2B5EF4-FFF2-40B4-BE49-F238E27FC236}">
                <a16:creationId xmlns:a16="http://schemas.microsoft.com/office/drawing/2014/main" id="{EAA77101-8FEC-E745-8F6D-AC242CAA5C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1705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3392A28-051B-4A41-BF77-DFE66543DDE5}" type="slidenum">
              <a:rPr lang="da-DK" altLang="da-DK"/>
              <a:pPr>
                <a:defRPr/>
              </a:pPr>
              <a:t>‹#›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872681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2950"/>
            <a:ext cx="4956175" cy="3717925"/>
          </a:xfrm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852561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2950"/>
            <a:ext cx="4956175" cy="3717925"/>
          </a:xfrm>
          <a:ln/>
        </p:spPr>
      </p:sp>
      <p:sp>
        <p:nvSpPr>
          <p:cNvPr id="21506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210716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2950"/>
            <a:ext cx="4956175" cy="3717925"/>
          </a:xfrm>
          <a:ln/>
        </p:spPr>
      </p:sp>
      <p:sp>
        <p:nvSpPr>
          <p:cNvPr id="23554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62300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2950"/>
            <a:ext cx="4956175" cy="3717925"/>
          </a:xfrm>
          <a:ln/>
        </p:spPr>
      </p:sp>
      <p:sp>
        <p:nvSpPr>
          <p:cNvPr id="25602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29956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2950"/>
            <a:ext cx="4956175" cy="3717925"/>
          </a:xfrm>
          <a:ln/>
        </p:spPr>
      </p:sp>
      <p:sp>
        <p:nvSpPr>
          <p:cNvPr id="30722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068684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2950"/>
            <a:ext cx="4956175" cy="3717925"/>
          </a:xfrm>
          <a:ln/>
        </p:spPr>
      </p:sp>
      <p:sp>
        <p:nvSpPr>
          <p:cNvPr id="32770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56469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2950"/>
            <a:ext cx="4956175" cy="3717925"/>
          </a:xfrm>
          <a:ln/>
        </p:spPr>
      </p:sp>
      <p:sp>
        <p:nvSpPr>
          <p:cNvPr id="36866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758399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2950"/>
            <a:ext cx="4956175" cy="3717925"/>
          </a:xfrm>
          <a:ln/>
        </p:spPr>
      </p:sp>
      <p:sp>
        <p:nvSpPr>
          <p:cNvPr id="39938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280861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42950"/>
            <a:ext cx="4956175" cy="3717925"/>
          </a:xfrm>
          <a:ln/>
        </p:spPr>
      </p:sp>
      <p:sp>
        <p:nvSpPr>
          <p:cNvPr id="44034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213715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ey statement dark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lored background"/>
          <p:cNvSpPr/>
          <p:nvPr/>
        </p:nvSpPr>
        <p:spPr bwMode="gray">
          <a:xfrm>
            <a:off x="0" y="0"/>
            <a:ext cx="9142200" cy="6858000"/>
          </a:xfrm>
          <a:prstGeom prst="rect">
            <a:avLst/>
          </a:prstGeom>
          <a:solidFill>
            <a:srgbClr val="00394C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0364" y="1590678"/>
            <a:ext cx="6772203" cy="4708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4800"/>
              </a:spcBef>
              <a:buNone/>
              <a:defRPr sz="2800">
                <a:solidFill>
                  <a:schemeClr val="tx1"/>
                </a:solidFill>
              </a:defRPr>
            </a:lvl1pPr>
            <a:lvl2pPr marL="609585" indent="-609585">
              <a:defRPr sz="4000">
                <a:solidFill>
                  <a:schemeClr val="bg2"/>
                </a:solidFill>
              </a:defRPr>
            </a:lvl2pPr>
            <a:lvl3pPr>
              <a:defRPr sz="4000">
                <a:solidFill>
                  <a:schemeClr val="bg2"/>
                </a:solidFill>
              </a:defRPr>
            </a:lvl3pPr>
            <a:lvl4pPr>
              <a:defRPr sz="4000">
                <a:solidFill>
                  <a:schemeClr val="bg2"/>
                </a:solidFill>
              </a:defRPr>
            </a:lvl4pPr>
            <a:lvl5pPr>
              <a:defRPr sz="4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560595" y="6477003"/>
            <a:ext cx="23098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GB" sz="1000" noProof="0">
                <a:solidFill>
                  <a:srgbClr val="88BAC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indent="0"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GB" sz="1000" noProof="0" dirty="0">
              <a:solidFill>
                <a:srgbClr val="88BAC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966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3CFC0-BE52-134C-9CE7-71AA81B06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304800"/>
            <a:ext cx="7740352" cy="675928"/>
          </a:xfrm>
        </p:spPr>
        <p:txBody>
          <a:bodyPr/>
          <a:lstStyle>
            <a:lvl1pPr>
              <a:defRPr sz="22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6C8BE1-D4E0-2044-9A10-315F8AC69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648" y="1676400"/>
            <a:ext cx="7664152" cy="44196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403350" y="1052513"/>
            <a:ext cx="7727950" cy="471487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  <a:endParaRPr lang="da-DK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560595" y="6477003"/>
            <a:ext cx="23098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GB" sz="1000" noProof="0">
                <a:solidFill>
                  <a:srgbClr val="88BAC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indent="0"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GB" sz="1000" noProof="0" dirty="0">
              <a:solidFill>
                <a:srgbClr val="88BAC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37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304800"/>
            <a:ext cx="7086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titeltypografi i masteren</a:t>
            </a:r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1676400"/>
            <a:ext cx="7010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teksttypografierne i masteren</a:t>
            </a:r>
          </a:p>
          <a:p>
            <a:pPr lvl="1"/>
            <a:r>
              <a:rPr lang="da-DK" altLang="da-DK"/>
              <a:t>Andet niveau</a:t>
            </a:r>
          </a:p>
          <a:p>
            <a:pPr lvl="2"/>
            <a:r>
              <a:rPr lang="da-DK" altLang="da-DK"/>
              <a:t>Tredje niveau</a:t>
            </a:r>
          </a:p>
          <a:p>
            <a:pPr lvl="3"/>
            <a:r>
              <a:rPr lang="da-DK" altLang="da-DK"/>
              <a:t>Fjerde niveau</a:t>
            </a:r>
          </a:p>
          <a:p>
            <a:pPr lvl="4"/>
            <a:r>
              <a:rPr lang="da-DK" altLang="da-DK"/>
              <a:t>Femte niveau</a:t>
            </a:r>
          </a:p>
        </p:txBody>
      </p:sp>
      <p:sp>
        <p:nvSpPr>
          <p:cNvPr id="1044" name="Rectangle 20">
            <a:extLst>
              <a:ext uri="{FF2B5EF4-FFF2-40B4-BE49-F238E27FC236}">
                <a16:creationId xmlns:a16="http://schemas.microsoft.com/office/drawing/2014/main" id="{F29F2C5F-6D09-DB4C-A57E-5E3E6591A7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63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fld id="{938E08CC-2B4F-4710-9E51-E4032FBA07D6}" type="slidenum">
              <a:rPr lang="da-DK" altLang="da-DK" smtClean="0"/>
              <a:pPr>
                <a:defRPr/>
              </a:pPr>
              <a:t>‹#›</a:t>
            </a:fld>
            <a:endParaRPr lang="da-DK" altLang="da-DK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-72008" y="0"/>
            <a:ext cx="1403648" cy="6858000"/>
          </a:xfrm>
          <a:prstGeom prst="rect">
            <a:avLst/>
          </a:prstGeom>
          <a:solidFill>
            <a:srgbClr val="00394C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88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i="1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-1206500" y="1590678"/>
            <a:ext cx="11557000" cy="4708525"/>
          </a:xfrm>
        </p:spPr>
        <p:txBody>
          <a:bodyPr>
            <a:normAutofit/>
          </a:bodyPr>
          <a:lstStyle/>
          <a:p>
            <a:pPr algn="ctr"/>
            <a:r>
              <a:rPr lang="da-DK" b="1" dirty="0"/>
              <a:t>FINANSIEL RAPPORTERING</a:t>
            </a:r>
          </a:p>
          <a:p>
            <a:pPr algn="ctr"/>
            <a:r>
              <a:rPr lang="da-DK" dirty="0"/>
              <a:t>- Teori og regulering, 7. </a:t>
            </a:r>
            <a:r>
              <a:rPr lang="da-DK"/>
              <a:t>udgave 2022</a:t>
            </a:r>
          </a:p>
          <a:p>
            <a:pPr algn="ctr">
              <a:spcBef>
                <a:spcPts val="1800"/>
              </a:spcBef>
            </a:pPr>
            <a:endParaRPr lang="da-DK" sz="2000" b="1" dirty="0">
              <a:solidFill>
                <a:srgbClr val="88BACF"/>
              </a:solidFill>
            </a:endParaRPr>
          </a:p>
          <a:p>
            <a:pPr algn="ctr">
              <a:spcBef>
                <a:spcPts val="1800"/>
              </a:spcBef>
            </a:pPr>
            <a:r>
              <a:rPr lang="da-DK" sz="2000" b="1" dirty="0">
                <a:solidFill>
                  <a:srgbClr val="88BACF"/>
                </a:solidFill>
              </a:rPr>
              <a:t>Kapitel 4</a:t>
            </a:r>
          </a:p>
          <a:p>
            <a:pPr algn="ctr">
              <a:spcBef>
                <a:spcPts val="1800"/>
              </a:spcBef>
            </a:pPr>
            <a:r>
              <a:rPr lang="da-DK" altLang="da-DK" sz="2000" b="1" dirty="0">
                <a:solidFill>
                  <a:srgbClr val="88BACF"/>
                </a:solidFill>
              </a:rPr>
              <a:t>Den præstationsorienterede regnskabsteori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28109"/>
      </p:ext>
    </p:extLst>
  </p:cSld>
  <p:clrMapOvr>
    <a:masterClrMapping/>
  </p:clrMapOvr>
  <p:transition advTm="6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da-DK" dirty="0"/>
              <a:t>Taleksempel på varetransaktioner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00"/>
              </a:lnSpc>
              <a:spcBef>
                <a:spcPct val="0"/>
              </a:spcBef>
              <a:buClrTx/>
              <a:buFont typeface="Arial" panose="020B0604020202020204" pitchFamily="34" charset="0"/>
            </a:pP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1514864"/>
            <a:ext cx="4669876" cy="528161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1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59"/>
    </mc:Choice>
    <mc:Fallback xmlns="">
      <p:transition spd="slow" advTm="57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da-DK" dirty="0"/>
              <a:t>Taleksempel på varetransaktioner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1500"/>
              </a:lnSpc>
              <a:spcBef>
                <a:spcPct val="0"/>
              </a:spcBef>
              <a:buClrTx/>
              <a:buFont typeface="Arial" panose="020B0604020202020204" pitchFamily="34" charset="0"/>
            </a:pP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 dirty="0"/>
          </a:p>
        </p:txBody>
      </p:sp>
      <p:grpSp>
        <p:nvGrpSpPr>
          <p:cNvPr id="6" name="Group 5"/>
          <p:cNvGrpSpPr/>
          <p:nvPr/>
        </p:nvGrpSpPr>
        <p:grpSpPr>
          <a:xfrm>
            <a:off x="2019300" y="2714628"/>
            <a:ext cx="5149144" cy="1529997"/>
            <a:chOff x="3543300" y="2714625"/>
            <a:chExt cx="5149144" cy="152999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3300" y="2714625"/>
              <a:ext cx="5105400" cy="142875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gray">
            <a:xfrm>
              <a:off x="7891463" y="3951111"/>
              <a:ext cx="800981" cy="293511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da-DK" sz="1600" b="1" dirty="0" err="1">
                <a:solidFill>
                  <a:schemeClr val="bg1"/>
                </a:solidFill>
              </a:endParaRPr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9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06"/>
    </mc:Choice>
    <mc:Fallback xmlns="">
      <p:transition spd="slow" advTm="69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da-DK" dirty="0" err="1"/>
              <a:t>Matchingprincippet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Når de transaktioner, som skal indtægtsføres, er valgt, består næste opgave i at indregne det ressourceforbrug i kroner, målt på grundlag af historiske kostpriser, der er medgået til at skabe indtægterne, dvs. pluseffekt og minuseffekt for de samme transaktioner. Dette krav bygger på </a:t>
            </a:r>
            <a:r>
              <a:rPr lang="da-DK" altLang="da-DK" dirty="0" err="1"/>
              <a:t>matchingprincippet</a:t>
            </a:r>
            <a:r>
              <a:rPr lang="da-DK" altLang="da-DK" dirty="0"/>
              <a:t>.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endParaRPr 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Dette princip går ud på at fratrække det ressourceforbrug i kroner, som er medgået i indeværende og tidligere perioder til produktion og salg af færdigvarer eller tjenesteydelser i den periode, hvor de pågældende færdigvarer eller tjenesteydelser indregnes som indtægter.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 err="1"/>
              <a:t>Matchingprincippet</a:t>
            </a:r>
            <a:r>
              <a:rPr lang="da-DK" altLang="da-DK" dirty="0"/>
              <a:t> har altså ideelt set til formål at måle en kausalitet mellem indtægter og omkostninger. I den historiske kostprismodel måles omkostninger på grundlag af det medgåede ressourceforbrug til kostpris.</a:t>
            </a: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09"/>
    </mc:Choice>
    <mc:Fallback xmlns="">
      <p:transition spd="slow" advTm="54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da-DK" altLang="da-DK" dirty="0"/>
              <a:t>Omkostninger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Udgift: </a:t>
            </a:r>
          </a:p>
          <a:p>
            <a:pPr lvl="1"/>
            <a:r>
              <a:rPr lang="da-DK" altLang="da-DK" dirty="0"/>
              <a:t>Når man påtager sig forpligtelsen</a:t>
            </a:r>
            <a:br>
              <a:rPr lang="da-DK" altLang="da-DK" dirty="0"/>
            </a:br>
            <a:endParaRPr lang="da-DK" alt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Omkostning: </a:t>
            </a:r>
          </a:p>
          <a:p>
            <a:pPr lvl="1"/>
            <a:r>
              <a:rPr lang="da-DK" altLang="da-DK" dirty="0"/>
              <a:t>Når den ”udgiftsføres”</a:t>
            </a:r>
          </a:p>
          <a:p>
            <a:pPr lvl="1"/>
            <a:r>
              <a:rPr lang="da-DK" altLang="da-DK" dirty="0"/>
              <a:t>Omkostning = periodiserede Udgifter</a:t>
            </a:r>
            <a:br>
              <a:rPr lang="da-DK" altLang="da-DK" dirty="0"/>
            </a:br>
            <a:endParaRPr lang="da-DK" alt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Udbetaling</a:t>
            </a: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0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89"/>
    </mc:Choice>
    <mc:Fallback xmlns="">
      <p:transition spd="slow" advTm="33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Indregning af udgifter efter 3 forskellige former for anvendelse af </a:t>
            </a:r>
            <a:r>
              <a:rPr lang="da-DK" altLang="da-DK" dirty="0" err="1"/>
              <a:t>matchingprincippet</a:t>
            </a:r>
            <a:r>
              <a:rPr lang="da-DK" altLang="da-DK" dirty="0"/>
              <a:t> i resultatopgørelsen: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endParaRPr lang="da-DK" altLang="da-DK" dirty="0"/>
          </a:p>
          <a:p>
            <a:pPr lvl="4"/>
            <a:r>
              <a:rPr lang="da-DK" altLang="da-DK" dirty="0"/>
              <a:t>Direkte eller </a:t>
            </a:r>
            <a:r>
              <a:rPr lang="da-DK" altLang="da-DK" dirty="0" err="1"/>
              <a:t>produktmatching</a:t>
            </a:r>
            <a:r>
              <a:rPr lang="da-DK" altLang="da-DK" dirty="0"/>
              <a:t>	</a:t>
            </a:r>
          </a:p>
          <a:p>
            <a:pPr lvl="4"/>
            <a:r>
              <a:rPr lang="da-DK" altLang="da-DK" dirty="0"/>
              <a:t>Indirekte eller </a:t>
            </a:r>
            <a:r>
              <a:rPr lang="da-DK" altLang="da-DK" dirty="0" err="1"/>
              <a:t>periodematching</a:t>
            </a:r>
            <a:r>
              <a:rPr lang="da-DK" altLang="da-DK" dirty="0"/>
              <a:t>	</a:t>
            </a:r>
          </a:p>
          <a:p>
            <a:pPr lvl="4"/>
            <a:r>
              <a:rPr lang="da-DK" altLang="da-DK" dirty="0" err="1"/>
              <a:t>Straksindregning</a:t>
            </a:r>
            <a:r>
              <a:rPr lang="da-DK" altLang="da-DK" dirty="0"/>
              <a:t> uden </a:t>
            </a:r>
            <a:r>
              <a:rPr lang="da-DK" altLang="da-DK" dirty="0" err="1"/>
              <a:t>matching</a:t>
            </a:r>
            <a:r>
              <a:rPr lang="da-DK" altLang="da-DK" dirty="0"/>
              <a:t> </a:t>
            </a:r>
          </a:p>
          <a:p>
            <a:pPr lvl="4"/>
            <a:endParaRPr lang="da-DK" altLang="da-DK" dirty="0"/>
          </a:p>
          <a:p>
            <a:pPr lvl="4"/>
            <a:endParaRPr lang="da-DK" alt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5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498"/>
    </mc:Choice>
    <mc:Fallback xmlns="">
      <p:transition spd="slow" advTm="177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Eksempelberegninger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Beregning af produktomkostninger i en handelsvirksomhed – figur 4.4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endParaRPr lang="da-DK" alt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Beregning af produktomkostninger i en produktionsvirksomhed efter selvkostmetoden – figur 4.5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endParaRPr lang="da-DK" alt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Eksempel på præsentation af indtægter og tilhørende produktomkostninger i komprimeret form i en produktionsvirksomhed – figur 4.6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endParaRPr lang="da-DK" alt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Forskelle mellem bidrags- og selvkostmetoden – figur 4.7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endParaRPr lang="da-DK" alt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Allokering af IPO ved forskellige produktioner – figur 4.8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endParaRPr lang="da-DK" alt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Bidrags- og selvkostmetodernes konsekvenser for lagerværdien i balancen – figur 4.9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endParaRPr lang="da-DK" alt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Virkningerne af proportionale og degressive afskrivninger i resultatopgørelse og balance på syntaktisk niveau – figur 4.10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Figuroversigt beregninger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1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54"/>
    </mc:Choice>
    <mc:Fallback xmlns="">
      <p:transition spd="slow" advTm="118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Indlæringsmål til kapitel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da-DK" dirty="0"/>
              <a:t>Når du har læst dette kapitel, skal du kunne redegøre for:</a:t>
            </a:r>
          </a:p>
          <a:p>
            <a:pPr eaLnBrk="1" hangingPunct="1">
              <a:defRPr/>
            </a:pPr>
            <a:endParaRPr 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a-DK" dirty="0"/>
              <a:t>Den præstationsorienterede regnskabsteoris relevans i Årsregnskabsloven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a-DK" dirty="0"/>
              <a:t>Sammenhængen mellem den fysiske transformationsproces og regnskabsopgørelserne: balance, resultatopgørelse og pengestrømsopgørelsen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a-DK" dirty="0"/>
              <a:t>Forskellen mellem overskud og nettopengestrøm som indikator for indtjeningsevnen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a-DK" dirty="0"/>
              <a:t>Kostprismodellens teoretiske grundlag (regnskabsprincipper)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a-DK" dirty="0" err="1"/>
              <a:t>Matchingsprincippets</a:t>
            </a:r>
            <a:r>
              <a:rPr lang="da-DK" dirty="0"/>
              <a:t> implementering i handels- og industrivirksomheder efter bidrags- og selvkostmetoden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a-DK" dirty="0"/>
              <a:t>Indregning af skat i årsregnskabet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a-DK" dirty="0"/>
              <a:t>Balancens funktion og informationsværdi i kostprismodellen</a:t>
            </a:r>
          </a:p>
          <a:p>
            <a:pPr>
              <a:spcBef>
                <a:spcPct val="0"/>
              </a:spcBef>
              <a:buClrTx/>
            </a:pPr>
            <a:endParaRPr lang="da-DK" altLang="da-DK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37"/>
    </mc:Choice>
    <mc:Fallback xmlns="">
      <p:transition spd="slow" advTm="53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Præstationsorienteret regnskabsteori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a-DK" altLang="da-DK" dirty="0"/>
              <a:t>Den præstationsorienterede regnskabsteori ser virksomheden som en “transformationsproces”, hvor driftsaktiviteten måles direkte i resultatopgørelsen på grundlag af indtægter (varesalg) ÷ omkostninger (medgået ressourceforbrug) = overskud.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a-DK" altLang="da-DK" dirty="0"/>
              <a:t>Periodens driftsaktivitet beskrives i resultatopgørelsen, hvorfor denne opgørelse kommer før balancen, som dermed tillægges en sekundær betydning. 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da-DK" alt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a-DK" altLang="da-DK" dirty="0"/>
              <a:t>Balancens betydning kan reduceres til en ”holdeplads” for de transaktioner, som endnu ikke er realiseret i resultatopgørelsen, og således er en række driftsposter i balancen afledt af den regnskabspraksis, som resultatopgørelsen bygger på .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endParaRPr lang="da-DK" alt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da-DK" altLang="da-DK" dirty="0"/>
              <a:t>Resultatopgørelsen viser de afsluttede handlinger, medens balancen viser de uafsluttede handlinger.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0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49"/>
    </mc:Choice>
    <mc:Fallback xmlns="">
      <p:transition spd="slow" advTm="6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Præstationsorienteret regnskabsteori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Det præstationsorienterede årsregnskab har som hovedformål at måle, hvor godt transformationsprocessen lykkes fra periode til periode. 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endParaRPr lang="da-DK" alt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Transformationsprocessen måles direkte på grundlag af indtægter (varesalg) ÷ omkostninger (ressourceforbrug) = overskud  	</a:t>
            </a: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6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79"/>
    </mc:Choice>
    <mc:Fallback xmlns="">
      <p:transition spd="slow" advTm="54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da-DK" altLang="da-DK" dirty="0"/>
              <a:t>Fysisk transformationsproces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Regnskabsopgørelserne (balance, resultatopgørelse og pengestrømsopgørelse) er forenklede beskrivelser af virkeligheden. 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Under den præstationsorienterede regnskabsteori har disse opgørelser til opgave at give en forenklet beskrivelse i monetære enheder af den fysiske transformationsproces, som alle virksomheder baserer deres indtjening på, samt måle resultatet af denne proces som indikator for indtjeningsevne.</a:t>
            </a:r>
          </a:p>
          <a:p>
            <a:pPr marL="0" indent="0">
              <a:spcBef>
                <a:spcPct val="0"/>
              </a:spcBef>
              <a:buClrTx/>
              <a:buNone/>
            </a:pPr>
            <a:endParaRPr lang="da-DK" alt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6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62"/>
    </mc:Choice>
    <mc:Fallback xmlns="">
      <p:transition spd="slow" advTm="71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/>
              <a:t>Fysisk transformationsproces</a:t>
            </a: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68587" y="1819275"/>
            <a:ext cx="5133975" cy="41338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3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24"/>
    </mc:Choice>
    <mc:Fallback xmlns="">
      <p:transition spd="slow" advTm="66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Indtjeningsevne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Indtjeningsevne (</a:t>
            </a:r>
            <a:r>
              <a:rPr lang="da-DK" altLang="da-DK" dirty="0" err="1"/>
              <a:t>earning</a:t>
            </a:r>
            <a:r>
              <a:rPr lang="da-DK" altLang="da-DK" dirty="0"/>
              <a:t> power). Herved forstås evnen  til at generere flere indbetalinger end udbetalinger pr. tidsenhed fra køb af ressourcer, transformationsproces og salg af varer og tjenesteydelser til kunder (</a:t>
            </a:r>
            <a:r>
              <a:rPr lang="da-DK" altLang="da-DK" dirty="0" err="1"/>
              <a:t>cash</a:t>
            </a:r>
            <a:r>
              <a:rPr lang="da-DK" altLang="da-DK" dirty="0"/>
              <a:t>–</a:t>
            </a:r>
            <a:r>
              <a:rPr lang="da-DK" altLang="da-DK" dirty="0" err="1"/>
              <a:t>generating</a:t>
            </a:r>
            <a:r>
              <a:rPr lang="da-DK" altLang="da-DK" dirty="0"/>
              <a:t> </a:t>
            </a:r>
            <a:r>
              <a:rPr lang="da-DK" altLang="da-DK" dirty="0" err="1"/>
              <a:t>capacity</a:t>
            </a:r>
            <a:r>
              <a:rPr lang="da-DK" altLang="da-DK" dirty="0"/>
              <a:t>).</a:t>
            </a: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</a:pPr>
            <a:r>
              <a:rPr lang="da-DK" sz="1600" dirty="0"/>
              <a:t>		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55776" y="2996952"/>
            <a:ext cx="5143500" cy="2979737"/>
            <a:chOff x="3524250" y="2457450"/>
            <a:chExt cx="5143500" cy="29797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8537" y="2457450"/>
              <a:ext cx="5114925" cy="19431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4250" y="4418012"/>
              <a:ext cx="5143500" cy="1019175"/>
            </a:xfrm>
            <a:prstGeom prst="rect">
              <a:avLst/>
            </a:prstGeom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2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27"/>
    </mc:Choice>
    <mc:Fallback xmlns="">
      <p:transition spd="slow" advTm="42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da-DK" altLang="da-DK" dirty="0"/>
              <a:t>Resultatopgørelsens indregningskriterier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Resultatopgørelsen består af elementerne indtægter, omkostninger og overskud. 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endParaRPr lang="da-DK" alt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Elementerne er afledt af pengestrømme, men indregnes som surrogatbegreber for pengestrømme uafhængigt af, hvornår elementerne realiseres i pengestrømme. 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endParaRPr lang="da-DK" alt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Resultatopgørelse og balance bygger på det fundamentale regnskabsprincip: periodiseringsprincippet (</a:t>
            </a:r>
            <a:r>
              <a:rPr lang="da-DK" altLang="da-DK" dirty="0" err="1"/>
              <a:t>accrual</a:t>
            </a:r>
            <a:r>
              <a:rPr lang="da-DK" altLang="da-DK" dirty="0"/>
              <a:t> </a:t>
            </a:r>
            <a:r>
              <a:rPr lang="da-DK" altLang="da-DK" dirty="0" err="1"/>
              <a:t>accounting</a:t>
            </a:r>
            <a:r>
              <a:rPr lang="da-DK" altLang="da-DK" dirty="0"/>
              <a:t>). 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endParaRPr lang="da-DK" alt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Efter dette princip måles de finansielle konsekvenser af en virksomheds transaktioner og andre begivenheder, som har betalingsmæssige konsekvenser, i de perioder, hvor transaktionerne opstår, frem for i perioder, hvor de udmøntes i pengestrømme (non-</a:t>
            </a:r>
            <a:r>
              <a:rPr lang="da-DK" altLang="da-DK" dirty="0" err="1"/>
              <a:t>cash</a:t>
            </a:r>
            <a:r>
              <a:rPr lang="da-DK" altLang="da-DK" dirty="0"/>
              <a:t> </a:t>
            </a:r>
            <a:r>
              <a:rPr lang="da-DK" altLang="da-DK" dirty="0" err="1"/>
              <a:t>accounting</a:t>
            </a:r>
            <a:r>
              <a:rPr lang="da-DK" altLang="da-DK" dirty="0"/>
              <a:t> 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endParaRPr 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Realisationsprincippet (realisation </a:t>
            </a:r>
            <a:r>
              <a:rPr lang="da-DK" altLang="da-DK" dirty="0" err="1"/>
              <a:t>principle</a:t>
            </a:r>
            <a:r>
              <a:rPr lang="da-DK" altLang="da-DK" dirty="0"/>
              <a:t>). Efter dette princip må indtægter først indregnes, når der er stor sandsynlighed for, at de bliver realiseret i indbetalinger, og indtægterne er “indtjent” (</a:t>
            </a:r>
            <a:r>
              <a:rPr lang="da-DK" altLang="da-DK" dirty="0" err="1"/>
              <a:t>earned</a:t>
            </a:r>
            <a:r>
              <a:rPr lang="da-DK" altLang="da-DK" dirty="0"/>
              <a:t>).</a:t>
            </a: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54"/>
    </mc:Choice>
    <mc:Fallback xmlns="">
      <p:transition spd="slow" advTm="171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da-DK" altLang="da-DK" dirty="0"/>
              <a:t>Tre forskellige indregningsmetoder	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Indbetalingstidspunktet er det mest sikre tidspunkt for indregning af indtægter</a:t>
            </a:r>
            <a:endParaRPr 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endParaRPr lang="da-DK" alt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Produktionsstadiet anvendes af mange ordreproducerende virksomheder med lang produktionstid, fx større entreprenørprojekter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endParaRPr lang="da-DK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</a:pPr>
            <a:r>
              <a:rPr lang="da-DK" altLang="da-DK" dirty="0"/>
              <a:t>Salgsstadiet dog fortsat den mest brugte indtægtsmetode</a:t>
            </a: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6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568"/>
    </mc:Choice>
    <mc:Fallback xmlns="">
      <p:transition spd="slow" advTm="139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62469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AEAEA"/>
      </a:accent1>
      <a:accent2>
        <a:srgbClr val="5F5F5F"/>
      </a:accent2>
      <a:accent3>
        <a:srgbClr val="FFFFFF"/>
      </a:accent3>
      <a:accent4>
        <a:srgbClr val="000000"/>
      </a:accent4>
      <a:accent5>
        <a:srgbClr val="F3F3F3"/>
      </a:accent5>
      <a:accent6>
        <a:srgbClr val="555555"/>
      </a:accent6>
      <a:hlink>
        <a:srgbClr val="CBCBCB"/>
      </a:hlink>
      <a:folHlink>
        <a:srgbClr val="FFFFFF"/>
      </a:folHlink>
    </a:clrScheme>
    <a:fontScheme name="6246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a-D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62469 1">
        <a:dk1>
          <a:srgbClr val="000000"/>
        </a:dk1>
        <a:lt1>
          <a:srgbClr val="FFCC66"/>
        </a:lt1>
        <a:dk2>
          <a:srgbClr val="996633"/>
        </a:dk2>
        <a:lt2>
          <a:srgbClr val="CC6600"/>
        </a:lt2>
        <a:accent1>
          <a:srgbClr val="FF9933"/>
        </a:accent1>
        <a:accent2>
          <a:srgbClr val="CCCCCC"/>
        </a:accent2>
        <a:accent3>
          <a:srgbClr val="FFE2B8"/>
        </a:accent3>
        <a:accent4>
          <a:srgbClr val="000000"/>
        </a:accent4>
        <a:accent5>
          <a:srgbClr val="FFCAAD"/>
        </a:accent5>
        <a:accent6>
          <a:srgbClr val="B9B9B9"/>
        </a:accent6>
        <a:hlink>
          <a:srgbClr val="CC9900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2469 2">
        <a:dk1>
          <a:srgbClr val="000000"/>
        </a:dk1>
        <a:lt1>
          <a:srgbClr val="FFFFCC"/>
        </a:lt1>
        <a:dk2>
          <a:srgbClr val="996633"/>
        </a:dk2>
        <a:lt2>
          <a:srgbClr val="CC9900"/>
        </a:lt2>
        <a:accent1>
          <a:srgbClr val="FF9933"/>
        </a:accent1>
        <a:accent2>
          <a:srgbClr val="FFFFFF"/>
        </a:accent2>
        <a:accent3>
          <a:srgbClr val="FFFFE2"/>
        </a:accent3>
        <a:accent4>
          <a:srgbClr val="000000"/>
        </a:accent4>
        <a:accent5>
          <a:srgbClr val="FFCAAD"/>
        </a:accent5>
        <a:accent6>
          <a:srgbClr val="E7E7E7"/>
        </a:accent6>
        <a:hlink>
          <a:srgbClr val="FFCC66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2469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CBCBC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2469 4">
        <a:dk1>
          <a:srgbClr val="000000"/>
        </a:dk1>
        <a:lt1>
          <a:srgbClr val="F8F8F8"/>
        </a:lt1>
        <a:dk2>
          <a:srgbClr val="006600"/>
        </a:dk2>
        <a:lt2>
          <a:srgbClr val="FFCC00"/>
        </a:lt2>
        <a:accent1>
          <a:srgbClr val="9999FF"/>
        </a:accent1>
        <a:accent2>
          <a:srgbClr val="003300"/>
        </a:accent2>
        <a:accent3>
          <a:srgbClr val="AAB8AA"/>
        </a:accent3>
        <a:accent4>
          <a:srgbClr val="D4D4D4"/>
        </a:accent4>
        <a:accent5>
          <a:srgbClr val="CACAFF"/>
        </a:accent5>
        <a:accent6>
          <a:srgbClr val="002D00"/>
        </a:accent6>
        <a:hlink>
          <a:srgbClr val="009966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2469 5">
        <a:dk1>
          <a:srgbClr val="000000"/>
        </a:dk1>
        <a:lt1>
          <a:srgbClr val="F8F8F8"/>
        </a:lt1>
        <a:dk2>
          <a:srgbClr val="990099"/>
        </a:dk2>
        <a:lt2>
          <a:srgbClr val="FFCC00"/>
        </a:lt2>
        <a:accent1>
          <a:srgbClr val="9999FF"/>
        </a:accent1>
        <a:accent2>
          <a:srgbClr val="660066"/>
        </a:accent2>
        <a:accent3>
          <a:srgbClr val="CAAACA"/>
        </a:accent3>
        <a:accent4>
          <a:srgbClr val="D4D4D4"/>
        </a:accent4>
        <a:accent5>
          <a:srgbClr val="CACAFF"/>
        </a:accent5>
        <a:accent6>
          <a:srgbClr val="5C005C"/>
        </a:accent6>
        <a:hlink>
          <a:srgbClr val="CC00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</TotalTime>
  <Words>754</Words>
  <Application>Microsoft Office PowerPoint</Application>
  <PresentationFormat>On-screen Show (4:3)</PresentationFormat>
  <Paragraphs>91</Paragraphs>
  <Slides>15</Slides>
  <Notes>9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Times New Roman</vt:lpstr>
      <vt:lpstr>Verdana</vt:lpstr>
      <vt:lpstr>Wingdings 2</vt:lpstr>
      <vt:lpstr>62469</vt:lpstr>
      <vt:lpstr>PowerPoint Presentation</vt:lpstr>
      <vt:lpstr>Indlæringsmål til kapitel 4</vt:lpstr>
      <vt:lpstr>Præstationsorienteret regnskabsteori</vt:lpstr>
      <vt:lpstr>Præstationsorienteret regnskabsteori</vt:lpstr>
      <vt:lpstr>Fysisk transformationsproces</vt:lpstr>
      <vt:lpstr>Fysisk transformationsproces</vt:lpstr>
      <vt:lpstr>Indtjeningsevne</vt:lpstr>
      <vt:lpstr>Resultatopgørelsens indregningskriterier</vt:lpstr>
      <vt:lpstr>Tre forskellige indregningsmetoder </vt:lpstr>
      <vt:lpstr>Taleksempel på varetransaktioner</vt:lpstr>
      <vt:lpstr>Taleksempel på varetransaktioner</vt:lpstr>
      <vt:lpstr>Matchingprincippet</vt:lpstr>
      <vt:lpstr>Omkostninger</vt:lpstr>
      <vt:lpstr>PowerPoint Presentation</vt:lpstr>
      <vt:lpstr>Eksempelberegninger</vt:lpstr>
    </vt:vector>
  </TitlesOfParts>
  <Company>clasen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Danske eksempler på positiv regnskabsforskning</dc:title>
  <dc:creator>Jesper</dc:creator>
  <cp:lastModifiedBy>Kyhnauv-Vejgaard, Peter</cp:lastModifiedBy>
  <cp:revision>99</cp:revision>
  <cp:lastPrinted>1601-01-01T00:00:00Z</cp:lastPrinted>
  <dcterms:created xsi:type="dcterms:W3CDTF">2006-08-14T18:26:39Z</dcterms:created>
  <dcterms:modified xsi:type="dcterms:W3CDTF">2022-08-29T07:41:29Z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2022-08-29T07:41:24Z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db259002-36d4-4d7c-9080-4cb70f7a0018</vt:lpwstr>
  </property>
  <property fmtid="{D5CDD505-2E9C-101B-9397-08002B2CF9AE}" pid="8" name="MSIP_Label_ea60d57e-af5b-4752-ac57-3e4f28ca11dc_ContentBits">
    <vt:lpwstr>0</vt:lpwstr>
  </property>
</Properties>
</file>