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51" r:id="rId5"/>
    <p:sldId id="335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</p:sldIdLst>
  <p:sldSz cx="9144000" cy="6858000" type="screen4x3"/>
  <p:notesSz cx="6781800" cy="9912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e M. Breinholt" initials="H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4C"/>
    <a:srgbClr val="88BACF"/>
    <a:srgbClr val="002A3A"/>
    <a:srgbClr val="003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5" autoAdjust="0"/>
    <p:restoredTop sz="94694" autoAdjust="0"/>
  </p:normalViewPr>
  <p:slideViewPr>
    <p:cSldViewPr>
      <p:cViewPr varScale="1">
        <p:scale>
          <a:sx n="106" d="100"/>
          <a:sy n="106" d="100"/>
        </p:scale>
        <p:origin x="16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5820FDA-CE62-524B-978E-45D94C00CE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9FA3BAC-D918-FF4C-BB6A-6187E98BDB9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5D944E28-2F96-2642-A843-5D839D2AC85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70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BC7569D3-66C4-5541-BC2E-3753EE820AE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705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0ACFC3-7C44-4483-9274-2B2078531C70}" type="slidenum">
              <a:rPr lang="da-DK" altLang="da-DK"/>
              <a:pPr>
                <a:defRPr/>
              </a:pPr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B7AC3D4-6AF8-EA49-9FF0-5278EA4E57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E1C320D-39AF-AD43-A2F9-E1F6F985A2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9350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DFAD57B8-F935-B74F-B21C-4C6678F374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8525"/>
            <a:ext cx="4972050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0"/>
              <a:t>Klik for at redigere teksttypografierne i masteren</a:t>
            </a:r>
          </a:p>
          <a:p>
            <a:pPr lvl="1"/>
            <a:r>
              <a:rPr lang="da-DK" altLang="da-DK" noProof="0"/>
              <a:t>Andet niveau</a:t>
            </a:r>
          </a:p>
          <a:p>
            <a:pPr lvl="2"/>
            <a:r>
              <a:rPr lang="da-DK" altLang="da-DK" noProof="0"/>
              <a:t>Tredje niveau</a:t>
            </a:r>
          </a:p>
          <a:p>
            <a:pPr lvl="3"/>
            <a:r>
              <a:rPr lang="da-DK" altLang="da-DK" noProof="0"/>
              <a:t>Fjerde niveau</a:t>
            </a:r>
          </a:p>
          <a:p>
            <a:pPr lvl="4"/>
            <a:r>
              <a:rPr lang="da-DK" altLang="da-DK" noProof="0"/>
              <a:t>Femte niveau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A521804E-3C2E-5D4A-AF28-9CE7D58FB9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70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EAA77101-8FEC-E745-8F6D-AC242CAA5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1705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392A28-051B-4A41-BF77-DFE66543DDE5}" type="slidenum">
              <a:rPr lang="da-DK" altLang="da-DK"/>
              <a:pPr>
                <a:defRPr/>
              </a:pPr>
              <a:t>‹#›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4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1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52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91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676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6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92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42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09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742950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61">
              <a:defRPr/>
            </a:pPr>
            <a:r>
              <a:rPr lang="da-DK" dirty="0"/>
              <a:t>A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44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statement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lored background"/>
          <p:cNvSpPr/>
          <p:nvPr/>
        </p:nvSpPr>
        <p:spPr bwMode="gray">
          <a:xfrm>
            <a:off x="0" y="0"/>
            <a:ext cx="9142200" cy="6858000"/>
          </a:xfrm>
          <a:prstGeom prst="rect">
            <a:avLst/>
          </a:prstGeom>
          <a:solidFill>
            <a:srgbClr val="00394C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364" y="1590678"/>
            <a:ext cx="6772203" cy="4708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800"/>
              </a:spcBef>
              <a:buNone/>
              <a:defRPr sz="2800">
                <a:solidFill>
                  <a:schemeClr val="tx1"/>
                </a:solidFill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6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3CFC0-BE52-134C-9CE7-71AA81B0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04800"/>
            <a:ext cx="7740352" cy="675928"/>
          </a:xfrm>
        </p:spPr>
        <p:txBody>
          <a:bodyPr/>
          <a:lstStyle>
            <a:lvl1pPr>
              <a:defRPr sz="2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76400"/>
            <a:ext cx="7740352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052513"/>
            <a:ext cx="7727950" cy="47148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da-DK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4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2x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3CFC0-BE52-134C-9CE7-71AA81B0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04800"/>
            <a:ext cx="7740352" cy="675928"/>
          </a:xfrm>
        </p:spPr>
        <p:txBody>
          <a:bodyPr/>
          <a:lstStyle>
            <a:lvl1pPr>
              <a:defRPr sz="2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76400"/>
            <a:ext cx="3600000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052513"/>
            <a:ext cx="7727950" cy="47148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da-DK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36096" y="1676400"/>
            <a:ext cx="3600000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2937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04800"/>
            <a:ext cx="708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titeltypografi i masteren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76400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1044" name="Rectangle 20">
            <a:extLst>
              <a:ext uri="{FF2B5EF4-FFF2-40B4-BE49-F238E27FC236}">
                <a16:creationId xmlns:a16="http://schemas.microsoft.com/office/drawing/2014/main" id="{F29F2C5F-6D09-DB4C-A57E-5E3E6591A7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938E08CC-2B4F-4710-9E51-E4032FBA07D6}" type="slidenum">
              <a:rPr lang="da-DK" altLang="da-DK" smtClean="0"/>
              <a:pPr>
                <a:defRPr/>
              </a:pPr>
              <a:t>‹#›</a:t>
            </a:fld>
            <a:endParaRPr lang="da-DK" altLang="da-DK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-72008" y="0"/>
            <a:ext cx="1403648" cy="6858000"/>
          </a:xfrm>
          <a:prstGeom prst="rect">
            <a:avLst/>
          </a:prstGeom>
          <a:solidFill>
            <a:srgbClr val="00394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68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i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1590678"/>
            <a:ext cx="9144000" cy="4708525"/>
          </a:xfrm>
        </p:spPr>
        <p:txBody>
          <a:bodyPr>
            <a:normAutofit/>
          </a:bodyPr>
          <a:lstStyle/>
          <a:p>
            <a:pPr algn="ctr"/>
            <a:r>
              <a:rPr lang="da-DK" b="1" dirty="0"/>
              <a:t>FINANSIEL RAPPORTERING</a:t>
            </a:r>
          </a:p>
          <a:p>
            <a:pPr algn="ctr"/>
            <a:r>
              <a:rPr lang="da-DK" dirty="0"/>
              <a:t>- Teori og regulering, 7. </a:t>
            </a:r>
            <a:r>
              <a:rPr lang="da-DK"/>
              <a:t>udgave 2022</a:t>
            </a:r>
          </a:p>
          <a:p>
            <a:pPr algn="ctr">
              <a:spcBef>
                <a:spcPts val="1800"/>
              </a:spcBef>
            </a:pPr>
            <a:endParaRPr lang="da-DK" sz="2000" b="1" dirty="0">
              <a:solidFill>
                <a:srgbClr val="88BACF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da-DK" sz="2000" b="1" dirty="0">
                <a:solidFill>
                  <a:srgbClr val="88BACF"/>
                </a:solidFill>
              </a:rPr>
              <a:t>Kapitel 7</a:t>
            </a:r>
          </a:p>
          <a:p>
            <a:pPr algn="ctr">
              <a:spcBef>
                <a:spcPts val="1800"/>
              </a:spcBef>
            </a:pPr>
            <a:r>
              <a:rPr lang="da-DK" altLang="da-DK" sz="2000" b="1" dirty="0">
                <a:solidFill>
                  <a:srgbClr val="88BACF"/>
                </a:solidFill>
              </a:rPr>
              <a:t>Begrebsrammens opbygning og indhold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28109"/>
      </p:ext>
    </p:extLst>
  </p:cSld>
  <p:clrMapOvr>
    <a:masterClrMapping/>
  </p:clrMapOvr>
  <p:transition advTm="10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4 - Indregning og måling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da-DK" dirty="0">
                <a:solidFill>
                  <a:schemeClr val="tx1"/>
                </a:solidFill>
              </a:rPr>
              <a:t>Hvad er mest retvisende? </a:t>
            </a:r>
          </a:p>
          <a:p>
            <a:pPr lvl="2"/>
            <a:endParaRPr lang="da-DK" dirty="0">
              <a:solidFill>
                <a:schemeClr val="tx1"/>
              </a:solidFill>
            </a:endParaRPr>
          </a:p>
          <a:p>
            <a:pPr lvl="1"/>
            <a:r>
              <a:rPr lang="da-DK" dirty="0">
                <a:solidFill>
                  <a:schemeClr val="tx1"/>
                </a:solidFill>
              </a:rPr>
              <a:t>Kun indregne, hvis tilladt </a:t>
            </a:r>
          </a:p>
          <a:p>
            <a:pPr lvl="2"/>
            <a:r>
              <a:rPr lang="da-DK" dirty="0">
                <a:solidFill>
                  <a:schemeClr val="tx1"/>
                </a:solidFill>
              </a:rPr>
              <a:t>Sandsynlighed - dvs. ”more </a:t>
            </a:r>
            <a:r>
              <a:rPr lang="da-DK" dirty="0" err="1">
                <a:solidFill>
                  <a:schemeClr val="tx1"/>
                </a:solidFill>
              </a:rPr>
              <a:t>likely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than</a:t>
            </a:r>
            <a:r>
              <a:rPr lang="da-DK" dirty="0">
                <a:solidFill>
                  <a:schemeClr val="tx1"/>
                </a:solidFill>
              </a:rPr>
              <a:t> not”</a:t>
            </a:r>
          </a:p>
          <a:p>
            <a:pPr lvl="2"/>
            <a:endParaRPr lang="da-DK" dirty="0">
              <a:solidFill>
                <a:schemeClr val="tx1"/>
              </a:solidFill>
            </a:endParaRPr>
          </a:p>
          <a:p>
            <a:pPr lvl="1"/>
            <a:r>
              <a:rPr lang="da-DK" dirty="0">
                <a:solidFill>
                  <a:schemeClr val="tx1"/>
                </a:solidFill>
              </a:rPr>
              <a:t>(gennemgås for hver regnskabspost i kapitel 8-11)</a:t>
            </a:r>
          </a:p>
          <a:p>
            <a:pPr lvl="2">
              <a:buNone/>
            </a:pPr>
            <a:endParaRPr lang="da-DK" dirty="0">
              <a:solidFill>
                <a:schemeClr val="tx1"/>
              </a:solidFill>
            </a:endParaRPr>
          </a:p>
          <a:p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Valg af indregningskriterier for hver regnskabspost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98026">
        <p:cut/>
      </p:transition>
    </mc:Choice>
    <mc:Fallback xmlns="">
      <p:transition advTm="9802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5 - Klassifikation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a-DK" dirty="0">
                <a:solidFill>
                  <a:schemeClr val="tx1"/>
                </a:solidFill>
              </a:rPr>
              <a:t>Hver ting for sig </a:t>
            </a:r>
          </a:p>
          <a:p>
            <a:pPr lvl="2"/>
            <a:r>
              <a:rPr lang="da-DK" dirty="0">
                <a:solidFill>
                  <a:schemeClr val="tx1"/>
                </a:solidFill>
              </a:rPr>
              <a:t>Ikke ”blande pærer og bananer sammen” af hensyn til klarheden</a:t>
            </a:r>
          </a:p>
          <a:p>
            <a:pPr lvl="2"/>
            <a:endParaRPr lang="da-DK" dirty="0">
              <a:solidFill>
                <a:schemeClr val="tx1"/>
              </a:solidFill>
            </a:endParaRPr>
          </a:p>
          <a:p>
            <a:pPr lvl="1"/>
            <a:r>
              <a:rPr lang="da-DK" dirty="0">
                <a:solidFill>
                  <a:schemeClr val="tx1"/>
                </a:solidFill>
              </a:rPr>
              <a:t>Aggregering </a:t>
            </a:r>
          </a:p>
          <a:p>
            <a:pPr lvl="2"/>
            <a:r>
              <a:rPr lang="da-DK" dirty="0">
                <a:solidFill>
                  <a:schemeClr val="tx1"/>
                </a:solidFill>
              </a:rPr>
              <a:t>Kompromis mellem detaljegrad </a:t>
            </a:r>
            <a:r>
              <a:rPr lang="da-DK" dirty="0"/>
              <a:t>og overblik</a:t>
            </a:r>
          </a:p>
          <a:p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Opstilling efter Årsregnskabslovens skemakrav (bilag 2)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9680">
        <p:cut/>
      </p:transition>
    </mc:Choice>
    <mc:Fallback xmlns="">
      <p:transition advTm="7968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Begrebsrammen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9752" y="1700808"/>
            <a:ext cx="5418850" cy="455821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90090">
        <p:cut/>
      </p:transition>
    </mc:Choice>
    <mc:Fallback xmlns="">
      <p:transition advTm="9009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Indlæringsmål til kapitel 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da-DK" dirty="0"/>
              <a:t>Når du har læst dette kapitel, skal du kunne redegøre for:</a:t>
            </a:r>
          </a:p>
          <a:p>
            <a:pPr eaLnBrk="1" hangingPunct="1"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Begrebsrammens regnskabsteoretiske forankring, formål og generelle struktur.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Konvergensprojektets valg af brugere og informationsbehov som målsætning for begrebsrammen, regnskabsstandarder og regnskabspraksis.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De kvalitative egenskaber, som den finansielle information bør besidde for at skabe størst nytteværdi ifølge konvergensprojektet.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De elementer, årsregnskabet er sammensat af, og hvordan de defineres.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Begrebsrammens indregningskriterier og måleattributter (målegrundlag) som rettesnor for regnskabsstandarder og regnskabspraksis.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De særlige rapporteringsproblemer, der kendetegner </a:t>
            </a:r>
            <a:r>
              <a:rPr lang="da-DK" dirty="0" err="1"/>
              <a:t>videnstunge</a:t>
            </a:r>
            <a:r>
              <a:rPr lang="da-DK" dirty="0"/>
              <a:t> virksomheder, som baggrund for “</a:t>
            </a:r>
            <a:r>
              <a:rPr lang="da-DK" dirty="0" err="1"/>
              <a:t>colorized</a:t>
            </a:r>
            <a:r>
              <a:rPr lang="da-DK" dirty="0"/>
              <a:t> </a:t>
            </a:r>
            <a:r>
              <a:rPr lang="da-DK" dirty="0" err="1"/>
              <a:t>accounting</a:t>
            </a:r>
            <a:r>
              <a:rPr lang="da-DK" dirty="0"/>
              <a:t>”.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Begrebsrammen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9752" y="1700808"/>
            <a:ext cx="5418850" cy="45582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674">
        <p:cut/>
      </p:transition>
    </mc:Choice>
    <mc:Fallback xmlns="">
      <p:transition advTm="8067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1 - Brugernes informationsbehov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lvl="1" indent="0">
              <a:buNone/>
            </a:pPr>
            <a:r>
              <a:rPr lang="da-DK" sz="1600" b="1" dirty="0">
                <a:solidFill>
                  <a:schemeClr val="tx1"/>
                </a:solidFill>
              </a:rPr>
              <a:t>Husk det retvisende billede!</a:t>
            </a:r>
          </a:p>
          <a:p>
            <a:pPr lvl="2"/>
            <a:r>
              <a:rPr lang="da-DK" sz="1600" dirty="0">
                <a:solidFill>
                  <a:schemeClr val="tx1"/>
                </a:solidFill>
              </a:rPr>
              <a:t>Finansiel information </a:t>
            </a:r>
          </a:p>
          <a:p>
            <a:pPr lvl="2"/>
            <a:r>
              <a:rPr lang="da-DK" sz="1600" dirty="0">
                <a:solidFill>
                  <a:schemeClr val="tx1"/>
                </a:solidFill>
              </a:rPr>
              <a:t>Ikke-finansiel information </a:t>
            </a:r>
          </a:p>
          <a:p>
            <a:pPr lvl="1"/>
            <a:endParaRPr lang="da-DK" sz="1600" dirty="0">
              <a:solidFill>
                <a:schemeClr val="tx1"/>
              </a:solidFill>
            </a:endParaRPr>
          </a:p>
          <a:p>
            <a:pPr lvl="1"/>
            <a:r>
              <a:rPr lang="da-DK" sz="1600" dirty="0">
                <a:solidFill>
                  <a:schemeClr val="tx1"/>
                </a:solidFill>
              </a:rPr>
              <a:t>Formålet med årsrapporten: Tilfredsstille brugernes informationsbehov</a:t>
            </a:r>
          </a:p>
          <a:p>
            <a:pPr lvl="2"/>
            <a:r>
              <a:rPr lang="da-DK" sz="1600" dirty="0">
                <a:solidFill>
                  <a:schemeClr val="tx1"/>
                </a:solidFill>
              </a:rPr>
              <a:t>Udviklet fra tidligere at være primær kreditorbeskyttelse</a:t>
            </a:r>
          </a:p>
          <a:p>
            <a:pPr lvl="1"/>
            <a:r>
              <a:rPr lang="da-DK" sz="1600" dirty="0">
                <a:solidFill>
                  <a:schemeClr val="tx1"/>
                </a:solidFill>
              </a:rPr>
              <a:t>Hver virksomhed bør identificere sine brugere</a:t>
            </a:r>
          </a:p>
          <a:p>
            <a:pPr lvl="1"/>
            <a:r>
              <a:rPr lang="da-DK" sz="1600" dirty="0">
                <a:solidFill>
                  <a:schemeClr val="tx1"/>
                </a:solidFill>
              </a:rPr>
              <a:t>Hver gruppe har forskellige behov der skal tilfredsstilles</a:t>
            </a:r>
          </a:p>
          <a:p>
            <a:endParaRPr lang="da-DK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79512" y="1124745"/>
            <a:ext cx="8712968" cy="49685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09613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7913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5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7525" indent="-35401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0">
              <a:buNone/>
            </a:pP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232">
        <p:cut/>
      </p:transition>
    </mc:Choice>
    <mc:Fallback xmlns="">
      <p:transition advTm="6023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1 - Brugernes informationsbehov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da-DK" sz="1400" dirty="0">
                <a:solidFill>
                  <a:schemeClr val="accent2"/>
                </a:solidFill>
              </a:rPr>
              <a:t>Prognoseopgaven</a:t>
            </a:r>
          </a:p>
          <a:p>
            <a:pPr lvl="2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Årsrapporten skal give brugerne mulighed for at lave prognoser af fremtidige nettopengestrømme </a:t>
            </a:r>
          </a:p>
          <a:p>
            <a:pPr lvl="2">
              <a:lnSpc>
                <a:spcPct val="80000"/>
              </a:lnSpc>
            </a:pPr>
            <a:endParaRPr lang="da-DK" sz="140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da-DK" sz="1400" dirty="0">
                <a:solidFill>
                  <a:schemeClr val="accent2"/>
                </a:solidFill>
              </a:rPr>
              <a:t>Kontrolopgaven</a:t>
            </a:r>
          </a:p>
          <a:p>
            <a:pPr lvl="2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Forskellige interessegrupper vil påse, at virksomheden overholder forskellige krav</a:t>
            </a:r>
          </a:p>
          <a:p>
            <a:pPr lvl="3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Kreditorer kan kontrollere soliditet</a:t>
            </a:r>
          </a:p>
          <a:p>
            <a:pPr lvl="3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Aktion</a:t>
            </a:r>
            <a:r>
              <a:rPr lang="da-DK" sz="1400" dirty="0"/>
              <a:t>ærer kan kontrollere egenkapitalen (investeringen)</a:t>
            </a:r>
          </a:p>
          <a:p>
            <a:pPr lvl="2">
              <a:lnSpc>
                <a:spcPct val="80000"/>
              </a:lnSpc>
            </a:pPr>
            <a:endParaRPr lang="da-DK" sz="1400" dirty="0"/>
          </a:p>
          <a:p>
            <a:pPr lvl="1">
              <a:lnSpc>
                <a:spcPct val="80000"/>
              </a:lnSpc>
            </a:pPr>
            <a:r>
              <a:rPr lang="da-DK" sz="1400" dirty="0">
                <a:solidFill>
                  <a:schemeClr val="accent2"/>
                </a:solidFill>
              </a:rPr>
              <a:t>Fordelingsopgave</a:t>
            </a:r>
          </a:p>
          <a:p>
            <a:pPr lvl="2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Fordeling af overskud mellem </a:t>
            </a:r>
          </a:p>
          <a:p>
            <a:pPr lvl="3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Udbytte til investorerne</a:t>
            </a:r>
          </a:p>
          <a:p>
            <a:pPr lvl="3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Vederlag til bestyrelsen</a:t>
            </a:r>
          </a:p>
          <a:p>
            <a:pPr lvl="3">
              <a:lnSpc>
                <a:spcPct val="80000"/>
              </a:lnSpc>
            </a:pPr>
            <a:r>
              <a:rPr lang="da-DK" sz="1400" dirty="0">
                <a:solidFill>
                  <a:schemeClr val="tx1"/>
                </a:solidFill>
              </a:rPr>
              <a:t>Vederlag </a:t>
            </a:r>
            <a:r>
              <a:rPr lang="da-DK" sz="1400" dirty="0"/>
              <a:t>til direktion og ansatte</a:t>
            </a:r>
          </a:p>
          <a:p>
            <a:endParaRPr lang="da-DK" sz="1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3410">
        <p:cut/>
      </p:transition>
    </mc:Choice>
    <mc:Fallback xmlns="">
      <p:transition advTm="6341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2 - Kvalitetskrav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a-DK" dirty="0">
                <a:solidFill>
                  <a:schemeClr val="tx1"/>
                </a:solidFill>
              </a:rPr>
              <a:t>Årsrapportens informationer </a:t>
            </a:r>
          </a:p>
          <a:p>
            <a:pPr lvl="2"/>
            <a:r>
              <a:rPr lang="da-DK" dirty="0">
                <a:solidFill>
                  <a:schemeClr val="tx1"/>
                </a:solidFill>
              </a:rPr>
              <a:t>Er medtaget for at tilfredsstille brugerne </a:t>
            </a:r>
          </a:p>
          <a:p>
            <a:pPr lvl="3"/>
            <a:r>
              <a:rPr lang="da-DK" dirty="0">
                <a:solidFill>
                  <a:schemeClr val="tx1"/>
                </a:solidFill>
              </a:rPr>
              <a:t>”Cut the </a:t>
            </a:r>
            <a:r>
              <a:rPr lang="da-DK" dirty="0" err="1">
                <a:solidFill>
                  <a:schemeClr val="tx1"/>
                </a:solidFill>
              </a:rPr>
              <a:t>crap</a:t>
            </a:r>
            <a:r>
              <a:rPr lang="da-DK" dirty="0">
                <a:solidFill>
                  <a:schemeClr val="tx1"/>
                </a:solidFill>
              </a:rPr>
              <a:t>”</a:t>
            </a:r>
          </a:p>
          <a:p>
            <a:pPr lvl="3"/>
            <a:r>
              <a:rPr lang="da-DK" dirty="0">
                <a:solidFill>
                  <a:schemeClr val="tx1"/>
                </a:solidFill>
              </a:rPr>
              <a:t>Undgå ”information </a:t>
            </a:r>
            <a:r>
              <a:rPr lang="da-DK" dirty="0" err="1">
                <a:solidFill>
                  <a:schemeClr val="tx1"/>
                </a:solidFill>
              </a:rPr>
              <a:t>overload</a:t>
            </a:r>
            <a:r>
              <a:rPr lang="da-DK" dirty="0">
                <a:solidFill>
                  <a:schemeClr val="tx1"/>
                </a:solidFill>
              </a:rPr>
              <a:t>”</a:t>
            </a:r>
          </a:p>
          <a:p>
            <a:pPr lvl="2"/>
            <a:endParaRPr lang="da-DK" dirty="0">
              <a:solidFill>
                <a:schemeClr val="tx1"/>
              </a:solidFill>
            </a:endParaRPr>
          </a:p>
          <a:p>
            <a:pPr lvl="2"/>
            <a:r>
              <a:rPr lang="da-DK" dirty="0">
                <a:solidFill>
                  <a:schemeClr val="tx1"/>
                </a:solidFill>
              </a:rPr>
              <a:t>Pålidelige i forhold til brugernes forventninger</a:t>
            </a:r>
          </a:p>
          <a:p>
            <a:pPr lvl="3"/>
            <a:r>
              <a:rPr lang="da-DK" dirty="0">
                <a:solidFill>
                  <a:schemeClr val="tx1"/>
                </a:solidFill>
              </a:rPr>
              <a:t>Påvirker årsrapportens troværdighed</a:t>
            </a:r>
          </a:p>
          <a:p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Opstillet for at opfylde brugernes informationsbehov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1881">
        <p:cut/>
      </p:transition>
    </mc:Choice>
    <mc:Fallback xmlns="">
      <p:transition advTm="7188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2 - Kvalitetskrav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8788" lvl="1" indent="-104775">
              <a:tabLst>
                <a:tab pos="720725" algn="l"/>
              </a:tabLst>
            </a:pPr>
            <a:r>
              <a:rPr lang="da-DK" dirty="0">
                <a:solidFill>
                  <a:schemeClr val="tx1"/>
                </a:solidFill>
              </a:rPr>
              <a:t>Relevans</a:t>
            </a:r>
          </a:p>
          <a:p>
            <a:pPr marL="814388" lvl="3" indent="-104775">
              <a:tabLst>
                <a:tab pos="720725" algn="l"/>
              </a:tabLst>
            </a:pPr>
            <a:r>
              <a:rPr lang="da-DK" dirty="0">
                <a:solidFill>
                  <a:schemeClr val="tx1"/>
                </a:solidFill>
              </a:rPr>
              <a:t>Prognoseværdi</a:t>
            </a:r>
          </a:p>
          <a:p>
            <a:pPr marL="814388" lvl="3" indent="-104775">
              <a:tabLst>
                <a:tab pos="720725" algn="l"/>
              </a:tabLst>
            </a:pPr>
            <a:r>
              <a:rPr lang="da-DK" dirty="0">
                <a:solidFill>
                  <a:schemeClr val="tx1"/>
                </a:solidFill>
              </a:rPr>
              <a:t>Bekræftelsesværdi</a:t>
            </a:r>
          </a:p>
          <a:p>
            <a:pPr marL="458788" lvl="1" indent="-104775">
              <a:tabLst>
                <a:tab pos="720725" algn="l"/>
              </a:tabLst>
            </a:pP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Væsentlighed &amp; Nytteværdi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458788" lvl="1" indent="-104775">
              <a:tabLst>
                <a:tab pos="720725" algn="l"/>
              </a:tabLst>
            </a:pPr>
            <a:r>
              <a:rPr lang="da-DK" dirty="0"/>
              <a:t>Validitet</a:t>
            </a:r>
          </a:p>
          <a:p>
            <a:pPr marL="814388" lvl="3" indent="-104775">
              <a:tabLst>
                <a:tab pos="720725" algn="l"/>
              </a:tabLst>
            </a:pPr>
            <a:r>
              <a:rPr lang="da-DK" dirty="0"/>
              <a:t>Fuldstændig</a:t>
            </a:r>
          </a:p>
          <a:p>
            <a:pPr marL="814388" lvl="3" indent="-104775">
              <a:tabLst>
                <a:tab pos="720725" algn="l"/>
              </a:tabLst>
            </a:pPr>
            <a:r>
              <a:rPr lang="da-DK" dirty="0"/>
              <a:t>Neutral</a:t>
            </a:r>
          </a:p>
          <a:p>
            <a:pPr marL="814388" lvl="3" indent="-104775">
              <a:tabLst>
                <a:tab pos="720725" algn="l"/>
              </a:tabLst>
            </a:pPr>
            <a:r>
              <a:rPr lang="da-DK" dirty="0"/>
              <a:t>Fejlfri</a:t>
            </a:r>
          </a:p>
          <a:p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528" y="2852936"/>
            <a:ext cx="5328592" cy="372172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16464">
        <p:cut/>
      </p:transition>
    </mc:Choice>
    <mc:Fallback xmlns="">
      <p:transition advTm="31646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2 - Kvalitetskrav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7550" lvl="2" indent="-457200"/>
            <a:r>
              <a:rPr lang="da-DK" dirty="0">
                <a:solidFill>
                  <a:schemeClr val="tx1"/>
                </a:solidFill>
              </a:rPr>
              <a:t>Sammenligneligheder (konsistens)</a:t>
            </a:r>
          </a:p>
          <a:p>
            <a:pPr marL="717550" lvl="2" indent="-457200"/>
            <a:r>
              <a:rPr lang="da-DK" dirty="0">
                <a:solidFill>
                  <a:schemeClr val="tx1"/>
                </a:solidFill>
              </a:rPr>
              <a:t>Verificerbarhed</a:t>
            </a:r>
          </a:p>
          <a:p>
            <a:pPr marL="717550" lvl="2" indent="-457200"/>
            <a:r>
              <a:rPr lang="da-DK" dirty="0">
                <a:solidFill>
                  <a:schemeClr val="tx1"/>
                </a:solidFill>
              </a:rPr>
              <a:t>Rettidighed</a:t>
            </a:r>
          </a:p>
          <a:p>
            <a:pPr marL="717550" lvl="2" indent="-457200"/>
            <a:r>
              <a:rPr lang="da-DK" dirty="0">
                <a:solidFill>
                  <a:schemeClr val="tx1"/>
                </a:solidFill>
              </a:rPr>
              <a:t>Forståelighed</a:t>
            </a:r>
          </a:p>
          <a:p>
            <a:pPr marL="717550" lvl="2" indent="-457200"/>
            <a:endParaRPr lang="da-DK" dirty="0">
              <a:solidFill>
                <a:schemeClr val="tx1"/>
              </a:solidFill>
            </a:endParaRPr>
          </a:p>
          <a:p>
            <a:pPr marL="458788" lvl="1" indent="-457200"/>
            <a:r>
              <a:rPr lang="da-DK" dirty="0">
                <a:solidFill>
                  <a:schemeClr val="tx1"/>
                </a:solidFill>
              </a:rPr>
              <a:t>Nytte &gt;&lt; Omkostninger (</a:t>
            </a:r>
            <a:r>
              <a:rPr lang="da-DK" dirty="0" err="1">
                <a:solidFill>
                  <a:schemeClr val="tx1"/>
                </a:solidFill>
              </a:rPr>
              <a:t>Cost</a:t>
            </a:r>
            <a:r>
              <a:rPr lang="da-DK" dirty="0">
                <a:solidFill>
                  <a:schemeClr val="tx1"/>
                </a:solidFill>
              </a:rPr>
              <a:t>-benefit</a:t>
            </a:r>
            <a:r>
              <a:rPr lang="da-DK" dirty="0"/>
              <a:t>)</a:t>
            </a:r>
          </a:p>
          <a:p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Supplerende egenskaber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0981">
        <p:cut/>
      </p:transition>
    </mc:Choice>
    <mc:Fallback xmlns="">
      <p:transition advTm="7098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Niveau 3 - Definition af elementer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da-DK" dirty="0">
                <a:solidFill>
                  <a:schemeClr val="tx1"/>
                </a:solidFill>
              </a:rPr>
              <a:t>Øger sammenlignelighed mellem virksomheder og brancher</a:t>
            </a:r>
          </a:p>
          <a:p>
            <a:pPr lvl="1"/>
            <a:endParaRPr lang="da-DK" dirty="0">
              <a:solidFill>
                <a:schemeClr val="tx1"/>
              </a:solidFill>
            </a:endParaRPr>
          </a:p>
          <a:p>
            <a:pPr lvl="1"/>
            <a:r>
              <a:rPr lang="da-DK" dirty="0">
                <a:solidFill>
                  <a:schemeClr val="tx1"/>
                </a:solidFill>
              </a:rPr>
              <a:t>Aktiver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Forpligtigelser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Egenkapital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Indtægter</a:t>
            </a:r>
          </a:p>
          <a:p>
            <a:pPr lvl="1"/>
            <a:r>
              <a:rPr lang="da-DK" dirty="0">
                <a:solidFill>
                  <a:schemeClr val="tx1"/>
                </a:solidFill>
              </a:rPr>
              <a:t>Omkostninger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Sikrer en formel overordnet struktur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9017">
        <p:cut/>
      </p:transition>
    </mc:Choice>
    <mc:Fallback xmlns="">
      <p:transition advTm="6901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62469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CBCBCB"/>
      </a:hlink>
      <a:folHlink>
        <a:srgbClr val="FFFFFF"/>
      </a:folHlink>
    </a:clrScheme>
    <a:fontScheme name="6246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62469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2469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3432A409A6E44BAAB33BF30486D67" ma:contentTypeVersion="14" ma:contentTypeDescription="Create a new document." ma:contentTypeScope="" ma:versionID="26fe2c60868cc64c2e1eab033fdceb91">
  <xsd:schema xmlns:xsd="http://www.w3.org/2001/XMLSchema" xmlns:xs="http://www.w3.org/2001/XMLSchema" xmlns:p="http://schemas.microsoft.com/office/2006/metadata/properties" xmlns:ns3="607978f5-20cb-425e-8ac7-c7566ceb77f4" xmlns:ns4="96b3146b-7903-4e27-96d2-15f4f9065f53" targetNamespace="http://schemas.microsoft.com/office/2006/metadata/properties" ma:root="true" ma:fieldsID="0134847b50474372b0aa012ace754c6a" ns3:_="" ns4:_="">
    <xsd:import namespace="607978f5-20cb-425e-8ac7-c7566ceb77f4"/>
    <xsd:import namespace="96b3146b-7903-4e27-96d2-15f4f9065f5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7978f5-20cb-425e-8ac7-c7566ceb77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3146b-7903-4e27-96d2-15f4f9065f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B471CD-B39F-43AC-956D-FC434D9F38A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E0D4FC-72A2-4906-893F-E8A0016766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D66AC-0B30-4E27-A7D4-C3A16FDDA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7978f5-20cb-425e-8ac7-c7566ceb77f4"/>
    <ds:schemaRef ds:uri="96b3146b-7903-4e27-96d2-15f4f9065f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406</Words>
  <Application>Microsoft Office PowerPoint</Application>
  <PresentationFormat>On-screen Show (4:3)</PresentationFormat>
  <Paragraphs>109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Verdana</vt:lpstr>
      <vt:lpstr>Wingdings 2</vt:lpstr>
      <vt:lpstr>62469</vt:lpstr>
      <vt:lpstr>PowerPoint Presentation</vt:lpstr>
      <vt:lpstr>Indlæringsmål til kapitel 7</vt:lpstr>
      <vt:lpstr>Begrebsrammen</vt:lpstr>
      <vt:lpstr>Niveau 1 - Brugernes informationsbehov</vt:lpstr>
      <vt:lpstr>Niveau 1 - Brugernes informationsbehov</vt:lpstr>
      <vt:lpstr>Niveau 2 - Kvalitetskrav</vt:lpstr>
      <vt:lpstr>Niveau 2 - Kvalitetskrav</vt:lpstr>
      <vt:lpstr>Niveau 2 - Kvalitetskrav</vt:lpstr>
      <vt:lpstr>Niveau 3 - Definition af elementer</vt:lpstr>
      <vt:lpstr>Niveau 4 - Indregning og måling</vt:lpstr>
      <vt:lpstr>Niveau 5 - Klassifikation</vt:lpstr>
      <vt:lpstr>Begrebsrammen</vt:lpstr>
    </vt:vector>
  </TitlesOfParts>
  <Company>clasen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Danske eksempler på positiv regnskabsforskning</dc:title>
  <dc:creator>Jesper</dc:creator>
  <cp:lastModifiedBy>Kyhnauv-Vejgaard, Peter</cp:lastModifiedBy>
  <cp:revision>127</cp:revision>
  <cp:lastPrinted>1601-01-01T00:00:00Z</cp:lastPrinted>
  <dcterms:created xsi:type="dcterms:W3CDTF">2006-08-14T18:26:39Z</dcterms:created>
  <dcterms:modified xsi:type="dcterms:W3CDTF">2022-08-29T07:41:55Z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0x010100E063432A409A6E44BAAB33BF30486D67</vt:lpwstr>
  </property>
  <property fmtid="{D5CDD505-2E9C-101B-9397-08002B2CF9AE}" pid="3" name="MSIP_Label_ea60d57e-af5b-4752-ac57-3e4f28ca11dc_Enabled">
    <vt:lpwstr>true</vt:lpwstr>
  </property>
  <property fmtid="{D5CDD505-2E9C-101B-9397-08002B2CF9AE}" pid="4" name="MSIP_Label_ea60d57e-af5b-4752-ac57-3e4f28ca11dc_SetDate">
    <vt:lpwstr>2022-08-29T07:41:51Z</vt:lpwstr>
  </property>
  <property fmtid="{D5CDD505-2E9C-101B-9397-08002B2CF9AE}" pid="5" name="MSIP_Label_ea60d57e-af5b-4752-ac57-3e4f28ca11dc_Method">
    <vt:lpwstr>Standard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iteId">
    <vt:lpwstr>36da45f1-dd2c-4d1f-af13-5abe46b99921</vt:lpwstr>
  </property>
  <property fmtid="{D5CDD505-2E9C-101B-9397-08002B2CF9AE}" pid="8" name="MSIP_Label_ea60d57e-af5b-4752-ac57-3e4f28ca11dc_ActionId">
    <vt:lpwstr>612bd46a-a394-4046-9ffc-4841ae7a9f57</vt:lpwstr>
  </property>
  <property fmtid="{D5CDD505-2E9C-101B-9397-08002B2CF9AE}" pid="9" name="MSIP_Label_ea60d57e-af5b-4752-ac57-3e4f28ca11dc_ContentBits">
    <vt:lpwstr>0</vt:lpwstr>
  </property>
</Properties>
</file>