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51" r:id="rId2"/>
    <p:sldId id="335" r:id="rId3"/>
    <p:sldId id="352" r:id="rId4"/>
    <p:sldId id="353" r:id="rId5"/>
    <p:sldId id="354" r:id="rId6"/>
    <p:sldId id="356" r:id="rId7"/>
    <p:sldId id="357" r:id="rId8"/>
    <p:sldId id="358" r:id="rId9"/>
    <p:sldId id="359" r:id="rId10"/>
    <p:sldId id="360" r:id="rId11"/>
    <p:sldId id="362" r:id="rId12"/>
    <p:sldId id="365" r:id="rId13"/>
    <p:sldId id="367" r:id="rId14"/>
    <p:sldId id="368" r:id="rId15"/>
    <p:sldId id="369" r:id="rId16"/>
    <p:sldId id="371" r:id="rId17"/>
    <p:sldId id="373" r:id="rId18"/>
    <p:sldId id="374" r:id="rId19"/>
    <p:sldId id="396" r:id="rId20"/>
    <p:sldId id="377" r:id="rId21"/>
    <p:sldId id="381" r:id="rId22"/>
    <p:sldId id="384" r:id="rId23"/>
    <p:sldId id="386" r:id="rId24"/>
    <p:sldId id="387" r:id="rId25"/>
    <p:sldId id="391" r:id="rId26"/>
    <p:sldId id="398" r:id="rId27"/>
    <p:sldId id="392" r:id="rId28"/>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277031-807E-452B-B18E-E67606AE25B3}" v="1" dt="2021-07-23T08:49:05.81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694" autoAdjust="0"/>
  </p:normalViewPr>
  <p:slideViewPr>
    <p:cSldViewPr>
      <p:cViewPr varScale="1">
        <p:scale>
          <a:sx n="100" d="100"/>
          <a:sy n="100" d="100"/>
        </p:scale>
        <p:origin x="199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hnauv-Vejgaard, Peter" userId="70a40926-7f9e-4157-a1ca-b2632b7b10af" providerId="ADAL" clId="{A2277031-807E-452B-B18E-E67606AE25B3}"/>
    <pc:docChg chg="modSld">
      <pc:chgData name="Kyhnauv-Vejgaard, Peter" userId="70a40926-7f9e-4157-a1ca-b2632b7b10af" providerId="ADAL" clId="{A2277031-807E-452B-B18E-E67606AE25B3}" dt="2021-07-23T08:51:53.186" v="3" actId="20577"/>
      <pc:docMkLst>
        <pc:docMk/>
      </pc:docMkLst>
      <pc:sldChg chg="modSp">
        <pc:chgData name="Kyhnauv-Vejgaard, Peter" userId="70a40926-7f9e-4157-a1ca-b2632b7b10af" providerId="ADAL" clId="{A2277031-807E-452B-B18E-E67606AE25B3}" dt="2021-07-23T08:51:46.758" v="2" actId="6549"/>
        <pc:sldMkLst>
          <pc:docMk/>
          <pc:sldMk cId="0" sldId="335"/>
        </pc:sldMkLst>
        <pc:spChg chg="mod">
          <ac:chgData name="Kyhnauv-Vejgaard, Peter" userId="70a40926-7f9e-4157-a1ca-b2632b7b10af" providerId="ADAL" clId="{A2277031-807E-452B-B18E-E67606AE25B3}" dt="2021-07-23T08:51:46.758" v="2" actId="6549"/>
          <ac:spMkLst>
            <pc:docMk/>
            <pc:sldMk cId="0" sldId="335"/>
            <ac:spMk id="5" creationId="{00000000-0000-0000-0000-000000000000}"/>
          </ac:spMkLst>
        </pc:spChg>
      </pc:sldChg>
      <pc:sldChg chg="modSp">
        <pc:chgData name="Kyhnauv-Vejgaard, Peter" userId="70a40926-7f9e-4157-a1ca-b2632b7b10af" providerId="ADAL" clId="{A2277031-807E-452B-B18E-E67606AE25B3}" dt="2021-07-23T08:49:05.819" v="0"/>
        <pc:sldMkLst>
          <pc:docMk/>
          <pc:sldMk cId="1176128109" sldId="351"/>
        </pc:sldMkLst>
        <pc:spChg chg="mod">
          <ac:chgData name="Kyhnauv-Vejgaard, Peter" userId="70a40926-7f9e-4157-a1ca-b2632b7b10af" providerId="ADAL" clId="{A2277031-807E-452B-B18E-E67606AE25B3}" dt="2021-07-23T08:49:05.819" v="0"/>
          <ac:spMkLst>
            <pc:docMk/>
            <pc:sldMk cId="1176128109" sldId="351"/>
            <ac:spMk id="6" creationId="{00000000-0000-0000-0000-000000000000}"/>
          </ac:spMkLst>
        </pc:spChg>
      </pc:sldChg>
      <pc:sldChg chg="modSp">
        <pc:chgData name="Kyhnauv-Vejgaard, Peter" userId="70a40926-7f9e-4157-a1ca-b2632b7b10af" providerId="ADAL" clId="{A2277031-807E-452B-B18E-E67606AE25B3}" dt="2021-07-23T08:51:53.186" v="3" actId="20577"/>
        <pc:sldMkLst>
          <pc:docMk/>
          <pc:sldMk cId="319643540" sldId="352"/>
        </pc:sldMkLst>
        <pc:spChg chg="mod">
          <ac:chgData name="Kyhnauv-Vejgaard, Peter" userId="70a40926-7f9e-4157-a1ca-b2632b7b10af" providerId="ADAL" clId="{A2277031-807E-452B-B18E-E67606AE25B3}" dt="2021-07-23T08:51:53.186" v="3" actId="20577"/>
          <ac:spMkLst>
            <pc:docMk/>
            <pc:sldMk cId="319643540" sldId="352"/>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a:t>
            </a:fld>
            <a:endParaRPr lang="da-DK" altLang="da-DK"/>
          </a:p>
        </p:txBody>
      </p:sp>
    </p:spTree>
    <p:extLst>
      <p:ext uri="{BB962C8B-B14F-4D97-AF65-F5344CB8AC3E}">
        <p14:creationId xmlns:p14="http://schemas.microsoft.com/office/powerpoint/2010/main" val="271380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a:t>
            </a:fld>
            <a:endParaRPr lang="da-DK" altLang="da-DK"/>
          </a:p>
        </p:txBody>
      </p:sp>
    </p:spTree>
    <p:extLst>
      <p:ext uri="{BB962C8B-B14F-4D97-AF65-F5344CB8AC3E}">
        <p14:creationId xmlns:p14="http://schemas.microsoft.com/office/powerpoint/2010/main" val="3696064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90121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912813" y="742950"/>
            <a:ext cx="4956175" cy="3717925"/>
          </a:xfrm>
          <a:ln/>
        </p:spPr>
      </p:sp>
      <p:sp>
        <p:nvSpPr>
          <p:cNvPr id="4096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81349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912813" y="742950"/>
            <a:ext cx="4956175" cy="3717925"/>
          </a:xfrm>
          <a:ln/>
        </p:spPr>
      </p:sp>
      <p:sp>
        <p:nvSpPr>
          <p:cNvPr id="47106"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500854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912813" y="742950"/>
            <a:ext cx="4956175" cy="3717925"/>
          </a:xfrm>
          <a:ln/>
        </p:spPr>
      </p:sp>
      <p:sp>
        <p:nvSpPr>
          <p:cNvPr id="5120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04585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912813" y="742950"/>
            <a:ext cx="4956175" cy="3717925"/>
          </a:xfrm>
          <a:ln/>
        </p:spPr>
      </p:sp>
      <p:sp>
        <p:nvSpPr>
          <p:cNvPr id="5325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385999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912813" y="742950"/>
            <a:ext cx="4956175" cy="3717925"/>
          </a:xfrm>
          <a:ln/>
        </p:spPr>
      </p:sp>
      <p:sp>
        <p:nvSpPr>
          <p:cNvPr id="5529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87086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912813" y="742950"/>
            <a:ext cx="4956175" cy="3717925"/>
          </a:xfrm>
          <a:ln/>
        </p:spPr>
      </p:sp>
      <p:sp>
        <p:nvSpPr>
          <p:cNvPr id="5939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59288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912813" y="742950"/>
            <a:ext cx="4956175" cy="3717925"/>
          </a:xfrm>
          <a:ln/>
        </p:spPr>
      </p:sp>
      <p:sp>
        <p:nvSpPr>
          <p:cNvPr id="6349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064180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912813" y="742950"/>
            <a:ext cx="4956175" cy="3717925"/>
          </a:xfrm>
          <a:ln/>
        </p:spPr>
      </p:sp>
      <p:sp>
        <p:nvSpPr>
          <p:cNvPr id="6553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557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912813" y="742950"/>
            <a:ext cx="4956175" cy="3717925"/>
          </a:xfrm>
          <a:ln/>
        </p:spPr>
      </p:sp>
      <p:sp>
        <p:nvSpPr>
          <p:cNvPr id="67586"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4290544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912813" y="742950"/>
            <a:ext cx="4956175" cy="3717925"/>
          </a:xfrm>
          <a:ln/>
        </p:spPr>
      </p:sp>
      <p:sp>
        <p:nvSpPr>
          <p:cNvPr id="716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11813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653465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912813" y="742950"/>
            <a:ext cx="4956175" cy="3717925"/>
          </a:xfrm>
          <a:ln/>
        </p:spPr>
      </p:sp>
      <p:sp>
        <p:nvSpPr>
          <p:cNvPr id="7987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287426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912813" y="742950"/>
            <a:ext cx="4956175" cy="3717925"/>
          </a:xfrm>
          <a:ln/>
        </p:spPr>
      </p:sp>
      <p:sp>
        <p:nvSpPr>
          <p:cNvPr id="8601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54925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912813" y="742950"/>
            <a:ext cx="4956175" cy="3717925"/>
          </a:xfrm>
          <a:ln/>
        </p:spPr>
      </p:sp>
      <p:sp>
        <p:nvSpPr>
          <p:cNvPr id="9011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838943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912813" y="742950"/>
            <a:ext cx="4956175" cy="3717925"/>
          </a:xfrm>
          <a:ln/>
        </p:spPr>
      </p:sp>
      <p:sp>
        <p:nvSpPr>
          <p:cNvPr id="9216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174431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912813" y="742950"/>
            <a:ext cx="4956175" cy="3717925"/>
          </a:xfrm>
          <a:ln/>
        </p:spPr>
      </p:sp>
      <p:sp>
        <p:nvSpPr>
          <p:cNvPr id="10035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82107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912813" y="742950"/>
            <a:ext cx="4956175" cy="3717925"/>
          </a:xfrm>
          <a:ln/>
        </p:spPr>
      </p:sp>
      <p:sp>
        <p:nvSpPr>
          <p:cNvPr id="10240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81637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912813" y="742950"/>
            <a:ext cx="4956175" cy="3717925"/>
          </a:xfrm>
          <a:ln/>
        </p:spPr>
      </p:sp>
      <p:sp>
        <p:nvSpPr>
          <p:cNvPr id="2253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37594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912813" y="742950"/>
            <a:ext cx="4956175" cy="3717925"/>
          </a:xfrm>
          <a:ln/>
        </p:spPr>
      </p:sp>
      <p:sp>
        <p:nvSpPr>
          <p:cNvPr id="2457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92752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912813" y="742950"/>
            <a:ext cx="4956175" cy="3717925"/>
          </a:xfrm>
          <a:ln/>
        </p:spPr>
      </p:sp>
      <p:sp>
        <p:nvSpPr>
          <p:cNvPr id="28674"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723007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912813" y="742950"/>
            <a:ext cx="4956175" cy="3717925"/>
          </a:xfrm>
          <a:ln/>
        </p:spPr>
      </p:sp>
      <p:sp>
        <p:nvSpPr>
          <p:cNvPr id="3072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31875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912813" y="742950"/>
            <a:ext cx="4956175" cy="3717925"/>
          </a:xfrm>
          <a:ln/>
        </p:spPr>
      </p:sp>
      <p:sp>
        <p:nvSpPr>
          <p:cNvPr id="3277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75585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912813" y="742950"/>
            <a:ext cx="4956175" cy="3717925"/>
          </a:xfrm>
          <a:ln/>
        </p:spPr>
      </p:sp>
      <p:sp>
        <p:nvSpPr>
          <p:cNvPr id="3481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412212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912813" y="742950"/>
            <a:ext cx="4956175" cy="3717925"/>
          </a:xfrm>
          <a:ln/>
        </p:spPr>
      </p:sp>
      <p:sp>
        <p:nvSpPr>
          <p:cNvPr id="36866"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594004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da-DK" b="1" dirty="0"/>
              <a:t>FINANSIEL RAPPORTERING</a:t>
            </a:r>
          </a:p>
          <a:p>
            <a:pPr algn="ctr"/>
            <a:r>
              <a:rPr lang="da-DK" dirty="0"/>
              <a:t>- Teori og regulering, 7. </a:t>
            </a:r>
            <a:r>
              <a:rPr lang="da-DK"/>
              <a:t>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12</a:t>
            </a:r>
          </a:p>
          <a:p>
            <a:pPr algn="ctr">
              <a:spcBef>
                <a:spcPts val="1800"/>
              </a:spcBef>
            </a:pPr>
            <a:r>
              <a:rPr lang="da-DK" altLang="da-DK" sz="2000" b="1" dirty="0">
                <a:solidFill>
                  <a:srgbClr val="88BACF"/>
                </a:solidFill>
              </a:rPr>
              <a:t>Ledelsesberetning og supplerende beretninger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77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ct val="115000"/>
              </a:lnSpc>
              <a:spcAft>
                <a:spcPts val="1000"/>
              </a:spcAft>
            </a:pPr>
            <a:r>
              <a:rPr lang="da-DK" altLang="da-DK" dirty="0">
                <a:cs typeface="Times New Roman" panose="02020603050405020304" pitchFamily="18" charset="0"/>
              </a:rPr>
              <a:t>Beskrivelsen af virksomhedens hovedaktiviteter skal være tilstrækkelig detaljeret til, at regnskabsbruger kan vurdere virksomhedens kommercielle og forretningsmæssige aspekter, herunder driftsmæssige risiko. </a:t>
            </a:r>
          </a:p>
          <a:p>
            <a:pPr>
              <a:lnSpc>
                <a:spcPct val="115000"/>
              </a:lnSpc>
              <a:spcAft>
                <a:spcPts val="1000"/>
              </a:spcAft>
            </a:pPr>
            <a:r>
              <a:rPr lang="da-DK" altLang="da-DK" dirty="0">
                <a:cs typeface="Times New Roman" panose="02020603050405020304" pitchFamily="18" charset="0"/>
              </a:rPr>
              <a:t>Direktion og bestyrelse fastlægger detaljeringsgraden i beskrivelsen af hovedaktiviteterne, der afhænger af den enkelte virksomheds karakteristika.</a:t>
            </a:r>
            <a:endParaRPr lang="da-DK" dirty="0"/>
          </a:p>
        </p:txBody>
      </p:sp>
      <p:sp>
        <p:nvSpPr>
          <p:cNvPr id="4" name="Text Placeholder 3"/>
          <p:cNvSpPr>
            <a:spLocks noGrp="1"/>
          </p:cNvSpPr>
          <p:nvPr>
            <p:ph type="body" sz="quarter" idx="11"/>
          </p:nvPr>
        </p:nvSpPr>
        <p:spPr/>
        <p:txBody>
          <a:bodyPr/>
          <a:lstStyle/>
          <a:p>
            <a:r>
              <a:rPr lang="da-DK" dirty="0"/>
              <a:t>Virksomhedens hovedaktiviteter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0586866"/>
      </p:ext>
    </p:extLst>
  </p:cSld>
  <p:clrMapOvr>
    <a:masterClrMapping/>
  </p:clrMapOvr>
  <mc:AlternateContent xmlns:mc="http://schemas.openxmlformats.org/markup-compatibility/2006" xmlns:p14="http://schemas.microsoft.com/office/powerpoint/2010/main">
    <mc:Choice Requires="p14">
      <p:transition spd="slow" p14:dur="2000" advTm="44488"/>
    </mc:Choice>
    <mc:Fallback xmlns="">
      <p:transition spd="slow" advTm="4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Krav til ledelsesberetningen</a:t>
            </a:r>
            <a:endParaRPr lang="da-DK" dirty="0"/>
          </a:p>
        </p:txBody>
      </p:sp>
      <p:sp>
        <p:nvSpPr>
          <p:cNvPr id="4" name="Content Placeholder 3"/>
          <p:cNvSpPr>
            <a:spLocks noGrp="1"/>
          </p:cNvSpPr>
          <p:nvPr>
            <p:ph idx="1"/>
          </p:nvPr>
        </p:nvSpPr>
        <p:spPr/>
        <p:txBody>
          <a:bodyPr/>
          <a:lstStyle/>
          <a:p>
            <a:pPr>
              <a:lnSpc>
                <a:spcPct val="115000"/>
              </a:lnSpc>
              <a:spcAft>
                <a:spcPts val="1000"/>
              </a:spcAft>
            </a:pPr>
            <a:endParaRPr lang="da-DK" altLang="da-DK" sz="900"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Her kræves en beskrivelse af interne og eksterne forhold, som i årets løb har påvirket driften, konkurrenceforhold, beskæftigelse og investeringsomfang mv.</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Kommentarer knyttes f.eks. til salg af væsentlige produktgrupper, udvikling i markedsandele på primære markeder, udvikling i kapitalstruktur, ROIC, ROE, pengestrømme og likviditet.</a:t>
            </a:r>
          </a:p>
          <a:p>
            <a:pPr marL="0" indent="0">
              <a:lnSpc>
                <a:spcPct val="115000"/>
              </a:lnSpc>
              <a:spcAft>
                <a:spcPts val="1000"/>
              </a:spcAft>
              <a:buNone/>
            </a:pPr>
            <a:r>
              <a:rPr lang="da-DK" altLang="da-DK" dirty="0">
                <a:cs typeface="Times New Roman" panose="02020603050405020304" pitchFamily="18" charset="0"/>
              </a:rPr>
              <a:t>	</a:t>
            </a:r>
          </a:p>
          <a:p>
            <a:pPr>
              <a:lnSpc>
                <a:spcPct val="115000"/>
              </a:lnSpc>
              <a:spcAft>
                <a:spcPts val="1000"/>
              </a:spcAft>
            </a:pPr>
            <a:r>
              <a:rPr lang="da-DK" altLang="da-DK" dirty="0">
                <a:cs typeface="Times New Roman" panose="02020603050405020304" pitchFamily="18" charset="0"/>
              </a:rPr>
              <a:t>I henhold til § 99, stk. 2 skal virksomheder i regnskabsklasse C (stor) og D supplere redegørelsen for udviklingen i aktiviteter og økonomiske forhold med oplysninger om ikke-finansielle forhold, hvis det er nødvendigt for at forstå virksomhedens udvikling, resultat og finansielle stilling.</a:t>
            </a:r>
            <a:endParaRPr lang="da-DK" dirty="0"/>
          </a:p>
        </p:txBody>
      </p:sp>
      <p:sp>
        <p:nvSpPr>
          <p:cNvPr id="5" name="Text Placeholder 4"/>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Udviklingen i virksomhedens aktiviteter og økonomiske forhold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1476730"/>
      </p:ext>
    </p:extLst>
  </p:cSld>
  <p:clrMapOvr>
    <a:masterClrMapping/>
  </p:clrMapOvr>
  <mc:AlternateContent xmlns:mc="http://schemas.openxmlformats.org/markup-compatibility/2006" xmlns:p14="http://schemas.microsoft.com/office/powerpoint/2010/main">
    <mc:Choice Requires="p14">
      <p:transition spd="slow" p14:dur="2000" advTm="42671"/>
    </mc:Choice>
    <mc:Fallback xmlns="">
      <p:transition spd="slow" advTm="4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ts val="1500"/>
              </a:lnSpc>
              <a:spcBef>
                <a:spcPts val="3825"/>
              </a:spcBef>
              <a:spcAft>
                <a:spcPts val="350"/>
              </a:spcAft>
            </a:pPr>
            <a:endParaRPr lang="da-DK" altLang="da-DK" sz="1800" b="1"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Det kræves oplyst, om der foreligger specielle forhold, som har medført et usædvanligt resultat, således at resultatet ikke kan anses som normalt.</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En stigning i resultatet kan f.eks. skyldes en usædvanlig enkeltstående ordre. Et fald i resultatet kan skyldes et produktionsstop pga. strejke e.l., der ikke forventes som en tilbagevendende begivenhed. </a:t>
            </a:r>
          </a:p>
          <a:p>
            <a:pPr>
              <a:lnSpc>
                <a:spcPct val="115000"/>
              </a:lnSpc>
              <a:spcAft>
                <a:spcPts val="1000"/>
              </a:spcAft>
            </a:pPr>
            <a:r>
              <a:rPr lang="da-DK" altLang="da-DK" dirty="0">
                <a:cs typeface="Times New Roman" panose="02020603050405020304" pitchFamily="18" charset="0"/>
              </a:rPr>
              <a:t>Så vidt muligt skal den beløbsmæssige betydning angives.</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Beskrivelse af usædvanlige forhold, der kan have påvirket indregning og måling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3799512"/>
      </p:ext>
    </p:extLst>
  </p:cSld>
  <p:clrMapOvr>
    <a:masterClrMapping/>
  </p:clrMapOvr>
  <mc:AlternateContent xmlns:mc="http://schemas.openxmlformats.org/markup-compatibility/2006" xmlns:p14="http://schemas.microsoft.com/office/powerpoint/2010/main">
    <mc:Choice Requires="p14">
      <p:transition spd="slow" p14:dur="2000" advTm="45672"/>
    </mc:Choice>
    <mc:Fallback xmlns="">
      <p:transition spd="slow" advTm="45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ts val="1500"/>
              </a:lnSpc>
              <a:spcBef>
                <a:spcPts val="3825"/>
              </a:spcBef>
              <a:spcAft>
                <a:spcPts val="350"/>
              </a:spcAft>
            </a:pPr>
            <a:endParaRPr lang="da-DK" altLang="da-DK" sz="1800" b="1"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Ledelsen skal oplyse om eventuelle betydningsfulde hændelser indtruffet efter regnskabsårets afslutning, eksempelvis konkurrence, kunder, produkter eller markeder mv.</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Betydningsfulde hændelser kunne eksempelvis være i forhold til nye konkurrenter, der søger markedsindtræden, tilgang eller afgivelse af væsentlige kunder eller kunder, der er blevet mere eller mindre betydningsfulde for virksomheden</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Omtale af betydningsfulde hændelser efter statusdagen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129311"/>
      </p:ext>
    </p:extLst>
  </p:cSld>
  <p:clrMapOvr>
    <a:masterClrMapping/>
  </p:clrMapOvr>
  <mc:AlternateContent xmlns:mc="http://schemas.openxmlformats.org/markup-compatibility/2006" xmlns:p14="http://schemas.microsoft.com/office/powerpoint/2010/main">
    <mc:Choice Requires="p14">
      <p:transition spd="slow" p14:dur="2000" advTm="27840"/>
    </mc:Choice>
    <mc:Fallback xmlns="">
      <p:transition spd="slow" advTm="2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spcAft>
                <a:spcPts val="1000"/>
              </a:spcAft>
            </a:pPr>
            <a:r>
              <a:rPr lang="da-DK" altLang="da-DK" dirty="0">
                <a:cs typeface="Times New Roman" panose="02020603050405020304" pitchFamily="18" charset="0"/>
              </a:rPr>
              <a:t>Ledelsesberetningen skal omfatte en systematisk konsekvent og afbalanceret, efter bedste evne, beskrivelse af virksomhedens forventede udvikling. </a:t>
            </a:r>
          </a:p>
          <a:p>
            <a:pPr>
              <a:spcAft>
                <a:spcPts val="1000"/>
              </a:spcAft>
            </a:pPr>
            <a:r>
              <a:rPr lang="da-DK" altLang="da-DK" dirty="0">
                <a:cs typeface="Times New Roman" panose="02020603050405020304" pitchFamily="18" charset="0"/>
              </a:rPr>
              <a:t>Beskrivelsen bør indeholde niveauangivelse for væsentlige hovedtal, såsom forventet resultat, nettoomsætning mv. </a:t>
            </a:r>
          </a:p>
          <a:p>
            <a:pPr>
              <a:spcAft>
                <a:spcPts val="1000"/>
              </a:spcAft>
            </a:pPr>
            <a:r>
              <a:rPr lang="da-DK" altLang="da-DK" dirty="0">
                <a:cs typeface="Times New Roman" panose="02020603050405020304" pitchFamily="18" charset="0"/>
              </a:rPr>
              <a:t>Har ledelsen forventninger til en mere langsigtet udvikling, skal der oplyses herom. Der kræves ikke oplysninger om budgettal.</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Den forventede udvikling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4353912"/>
      </p:ext>
    </p:extLst>
  </p:cSld>
  <p:clrMapOvr>
    <a:masterClrMapping/>
  </p:clrMapOvr>
  <mc:AlternateContent xmlns:mc="http://schemas.openxmlformats.org/markup-compatibility/2006" xmlns:p14="http://schemas.microsoft.com/office/powerpoint/2010/main">
    <mc:Choice Requires="p14">
      <p:transition spd="slow" p14:dur="2000" advTm="44168"/>
    </mc:Choice>
    <mc:Fallback xmlns="">
      <p:transition spd="slow" advTm="4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marL="0" indent="0">
              <a:lnSpc>
                <a:spcPts val="1500"/>
              </a:lnSpc>
              <a:spcBef>
                <a:spcPts val="3825"/>
              </a:spcBef>
              <a:spcAft>
                <a:spcPts val="350"/>
              </a:spcAft>
              <a:buNone/>
            </a:pPr>
            <a:endParaRPr lang="da-DK" altLang="da-DK" sz="1800" b="1"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ÅRL stiller krav om, at ledelsesberetningen indeholder oplysninger om de </a:t>
            </a:r>
            <a:r>
              <a:rPr lang="da-DK" altLang="da-DK" dirty="0" err="1">
                <a:cs typeface="Times New Roman" panose="02020603050405020304" pitchFamily="18" charset="0"/>
              </a:rPr>
              <a:t>vidensressourcer</a:t>
            </a:r>
            <a:r>
              <a:rPr lang="da-DK" altLang="da-DK" dirty="0">
                <a:cs typeface="Times New Roman" panose="02020603050405020304" pitchFamily="18" charset="0"/>
              </a:rPr>
              <a:t>, som har særlig betydning for virksomhedens fremtidige indtjening.</a:t>
            </a:r>
          </a:p>
          <a:p>
            <a:pPr marL="0" indent="0">
              <a:buNone/>
            </a:pPr>
            <a:endParaRPr lang="da-DK" altLang="da-DK" dirty="0">
              <a:cs typeface="Times New Roman" panose="02020603050405020304" pitchFamily="18" charset="0"/>
            </a:endParaRPr>
          </a:p>
          <a:p>
            <a:r>
              <a:rPr lang="da-DK" altLang="da-DK" dirty="0" err="1">
                <a:cs typeface="Times New Roman" panose="02020603050405020304" pitchFamily="18" charset="0"/>
              </a:rPr>
              <a:t>Vidensressourcer</a:t>
            </a:r>
            <a:r>
              <a:rPr lang="da-DK" altLang="da-DK" dirty="0">
                <a:cs typeface="Times New Roman" panose="02020603050405020304" pitchFamily="18" charset="0"/>
              </a:rPr>
              <a:t> danner sammen med materielle og finansielle ressourcer en væsentlig del af prognosegrundlaget for eksterne regnskabsbrugere.</a:t>
            </a:r>
          </a:p>
          <a:p>
            <a:endParaRPr lang="da-DK" altLang="da-DK" dirty="0">
              <a:cs typeface="Times New Roman" panose="02020603050405020304" pitchFamily="18" charset="0"/>
            </a:endParaRPr>
          </a:p>
          <a:p>
            <a:r>
              <a:rPr lang="da-DK" altLang="da-DK" dirty="0">
                <a:cs typeface="Times New Roman" panose="02020603050405020304" pitchFamily="18" charset="0"/>
              </a:rPr>
              <a:t>Kravet om omtale af </a:t>
            </a:r>
            <a:r>
              <a:rPr lang="da-DK" altLang="da-DK" dirty="0" err="1">
                <a:cs typeface="Times New Roman" panose="02020603050405020304" pitchFamily="18" charset="0"/>
              </a:rPr>
              <a:t>vidensressourcer</a:t>
            </a:r>
            <a:r>
              <a:rPr lang="da-DK" altLang="da-DK" dirty="0">
                <a:cs typeface="Times New Roman" panose="02020603050405020304" pitchFamily="18" charset="0"/>
              </a:rPr>
              <a:t> er relevant for mange virksomheder, herunder produktionsvirksomheder, hvor omtale af knowhow og </a:t>
            </a:r>
            <a:r>
              <a:rPr lang="da-DK" altLang="da-DK" dirty="0" err="1">
                <a:cs typeface="Times New Roman" panose="02020603050405020304" pitchFamily="18" charset="0"/>
              </a:rPr>
              <a:t>produktions-teknologi</a:t>
            </a:r>
            <a:r>
              <a:rPr lang="da-DK" altLang="da-DK" dirty="0">
                <a:cs typeface="Times New Roman" panose="02020603050405020304" pitchFamily="18" charset="0"/>
              </a:rPr>
              <a:t> kan være relevant for investorerne. </a:t>
            </a:r>
          </a:p>
          <a:p>
            <a:endParaRPr lang="da-DK" altLang="da-DK" dirty="0">
              <a:cs typeface="Times New Roman" panose="02020603050405020304" pitchFamily="18" charset="0"/>
            </a:endParaRPr>
          </a:p>
          <a:p>
            <a:r>
              <a:rPr lang="da-DK" altLang="da-DK" dirty="0">
                <a:cs typeface="Times New Roman" panose="02020603050405020304" pitchFamily="18" charset="0"/>
              </a:rPr>
              <a:t>Kravet vedrører dog særligt </a:t>
            </a:r>
            <a:r>
              <a:rPr lang="da-DK" altLang="da-DK" dirty="0" err="1">
                <a:cs typeface="Times New Roman" panose="02020603050405020304" pitchFamily="18" charset="0"/>
              </a:rPr>
              <a:t>videnstunge</a:t>
            </a:r>
            <a:r>
              <a:rPr lang="da-DK" altLang="da-DK" dirty="0">
                <a:cs typeface="Times New Roman" panose="02020603050405020304" pitchFamily="18" charset="0"/>
              </a:rPr>
              <a:t> virksomheder, f.eks. medicinal- eller IT-virksomheder – forskning og udvikling.</a:t>
            </a: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endParaRPr lang="da-DK" altLang="da-DK" dirty="0">
              <a:cs typeface="Times New Roman" panose="02020603050405020304" pitchFamily="18" charset="0"/>
            </a:endParaRPr>
          </a:p>
          <a:p>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Virksomhedens </a:t>
            </a:r>
            <a:r>
              <a:rPr lang="da-DK" altLang="da-DK" dirty="0" err="1"/>
              <a:t>vidensressourcer</a:t>
            </a:r>
            <a:endParaRPr lang="da-DK" alt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9086763"/>
      </p:ext>
    </p:extLst>
  </p:cSld>
  <p:clrMapOvr>
    <a:masterClrMapping/>
  </p:clrMapOvr>
  <mc:AlternateContent xmlns:mc="http://schemas.openxmlformats.org/markup-compatibility/2006" xmlns:p14="http://schemas.microsoft.com/office/powerpoint/2010/main">
    <mc:Choice Requires="p14">
      <p:transition spd="slow" p14:dur="2000" advTm="27219"/>
    </mc:Choice>
    <mc:Fallback xmlns="">
      <p:transition spd="slow" advTm="2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spcBef>
                <a:spcPts val="3825"/>
              </a:spcBef>
              <a:spcAft>
                <a:spcPts val="350"/>
              </a:spcAft>
            </a:pPr>
            <a:endParaRPr lang="da-DK" altLang="da-DK" sz="1800" b="1"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Beskrivelsen af særlige risici må antages at være meget forskellig fra branche til branche og fra virksomhed til virksomhed. </a:t>
            </a:r>
          </a:p>
          <a:p>
            <a:pPr>
              <a:lnSpc>
                <a:spcPct val="115000"/>
              </a:lnSpc>
              <a:spcAft>
                <a:spcPts val="1000"/>
              </a:spcAft>
            </a:pPr>
            <a:r>
              <a:rPr lang="da-DK" altLang="da-DK" dirty="0">
                <a:cs typeface="Times New Roman" panose="02020603050405020304" pitchFamily="18" charset="0"/>
              </a:rPr>
              <a:t>Nogle virksomheder kan f.eks. være meget sårbare over for finansielle risici såsom fremtidige ændringer i renteniveau, kredit- og valutarisici.</a:t>
            </a:r>
          </a:p>
          <a:p>
            <a:endParaRPr lang="da-DK" altLang="da-DK" dirty="0">
              <a:cs typeface="Times New Roman" panose="02020603050405020304" pitchFamily="18" charset="0"/>
            </a:endParaRPr>
          </a:p>
          <a:p>
            <a:r>
              <a:rPr lang="da-DK" altLang="da-DK" dirty="0">
                <a:cs typeface="Times New Roman" panose="02020603050405020304" pitchFamily="18" charset="0"/>
              </a:rPr>
              <a:t>De forretningsmæssige og kommercielle risici må formodes at være de vanskeligste at beskrive. </a:t>
            </a:r>
          </a:p>
          <a:p>
            <a:endParaRPr lang="da-DK" altLang="da-DK" dirty="0">
              <a:cs typeface="Times New Roman" panose="02020603050405020304" pitchFamily="18" charset="0"/>
            </a:endParaRPr>
          </a:p>
          <a:p>
            <a:r>
              <a:rPr lang="da-DK" altLang="da-DK" dirty="0">
                <a:cs typeface="Times New Roman" panose="02020603050405020304" pitchFamily="18" charset="0"/>
              </a:rPr>
              <a:t>De vil være forbundet med virksomhedens kerneaktiviteter og skal samtidig ligge ud over de almindeligt forekommende risici for den pågældende virksomhed og branche</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Beskrivelse af virksomhedens risikoprofil og risikostyring, herunder forretningsmæssige og finansielle risici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4460622"/>
      </p:ext>
    </p:extLst>
  </p:cSld>
  <p:clrMapOvr>
    <a:masterClrMapping/>
  </p:clrMapOvr>
  <mc:AlternateContent xmlns:mc="http://schemas.openxmlformats.org/markup-compatibility/2006" xmlns:p14="http://schemas.microsoft.com/office/powerpoint/2010/main">
    <mc:Choice Requires="p14">
      <p:transition spd="slow" p14:dur="2000" advTm="53452"/>
    </mc:Choice>
    <mc:Fallback xmlns="">
      <p:transition spd="slow" advTm="53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ts val="1500"/>
              </a:lnSpc>
              <a:spcBef>
                <a:spcPts val="3825"/>
              </a:spcBef>
              <a:spcAft>
                <a:spcPts val="350"/>
              </a:spcAft>
            </a:pPr>
            <a:endParaRPr lang="da-DK" altLang="da-DK" b="1" dirty="0">
              <a:solidFill>
                <a:srgbClr val="000000"/>
              </a:solidFill>
              <a:cs typeface="Times New Roman" panose="02020603050405020304" pitchFamily="18" charset="0"/>
            </a:endParaRPr>
          </a:p>
          <a:p>
            <a:pPr>
              <a:spcAft>
                <a:spcPts val="1000"/>
              </a:spcAft>
            </a:pPr>
            <a:r>
              <a:rPr lang="da-DK" altLang="da-DK" dirty="0">
                <a:cs typeface="Times New Roman" panose="02020603050405020304" pitchFamily="18" charset="0"/>
              </a:rPr>
              <a:t>Virksomheder skal i ledelsesberetningen informere om deres eksterne miljøpåvirkninger og foranstaltninger til reduktion heraf. </a:t>
            </a:r>
          </a:p>
          <a:p>
            <a:pPr>
              <a:spcAft>
                <a:spcPts val="1000"/>
              </a:spcAft>
            </a:pPr>
            <a:r>
              <a:rPr lang="da-DK" altLang="da-DK" dirty="0">
                <a:cs typeface="Times New Roman" panose="02020603050405020304" pitchFamily="18" charset="0"/>
              </a:rPr>
              <a:t>Det er ledelsen, der vurderer, om dette lovkrav indebærer, at virksomheden bør give oplysninger om miljøforhold i ledelsesberetningen for at opfylde kravet om en retvisende redegørelse.	</a:t>
            </a:r>
          </a:p>
          <a:p>
            <a:pPr>
              <a:spcAft>
                <a:spcPts val="1000"/>
              </a:spcAft>
            </a:pPr>
            <a:r>
              <a:rPr lang="da-DK" altLang="da-DK" dirty="0">
                <a:cs typeface="Times New Roman" panose="02020603050405020304" pitchFamily="18" charset="0"/>
              </a:rPr>
              <a:t>Beskrivelsen skal omfatte påvirkningen af det eksterne miljø og samtidig være af betydning for regnskabsbrugernes vurdering af virksomhedens økonomiske forhold. </a:t>
            </a:r>
          </a:p>
          <a:p>
            <a:pPr>
              <a:spcAft>
                <a:spcPts val="1000"/>
              </a:spcAft>
            </a:pPr>
            <a:r>
              <a:rPr lang="da-DK" altLang="da-DK" dirty="0">
                <a:cs typeface="Times New Roman" panose="02020603050405020304" pitchFamily="18" charset="0"/>
              </a:rPr>
              <a:t>Oplysningerne skal gives på overordnet niveau og stå i sammenhæng med beskrivelsen af virksomhedens forventede udvikling og særlige forudsætninger samt usikre faktorer, som ledelsen lægger til grund for omtalen af den forventede udvikling.</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Virksomhedens miljøpåvirkning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1426820"/>
      </p:ext>
    </p:extLst>
  </p:cSld>
  <p:clrMapOvr>
    <a:masterClrMapping/>
  </p:clrMapOvr>
  <mc:AlternateContent xmlns:mc="http://schemas.openxmlformats.org/markup-compatibility/2006" xmlns:p14="http://schemas.microsoft.com/office/powerpoint/2010/main">
    <mc:Choice Requires="p14">
      <p:transition spd="slow" p14:dur="2000" advTm="56756"/>
    </mc:Choice>
    <mc:Fallback xmlns="">
      <p:transition spd="slow" advTm="56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ts val="1500"/>
              </a:lnSpc>
              <a:spcBef>
                <a:spcPts val="3825"/>
              </a:spcBef>
              <a:spcAft>
                <a:spcPts val="350"/>
              </a:spcAft>
            </a:pPr>
            <a:endParaRPr lang="da-DK" altLang="da-DK" sz="2800" dirty="0">
              <a:solidFill>
                <a:srgbClr val="000000"/>
              </a:solidFill>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Det skal oplyses i ledelsesberetningen, om der foregår forsknings- og udviklingsaktiviteter i eller uden for virksomheden – dette er vigtigt såfremt dette foregår, idet forsknings- og udviklingsaktiviteter indeholder både muligheder og risici.</a:t>
            </a:r>
          </a:p>
          <a:p>
            <a:endParaRPr lang="da-DK" altLang="da-DK" dirty="0">
              <a:cs typeface="Times New Roman" panose="02020603050405020304" pitchFamily="18" charset="0"/>
            </a:endParaRPr>
          </a:p>
          <a:p>
            <a:r>
              <a:rPr lang="da-DK" altLang="da-DK" dirty="0">
                <a:cs typeface="Times New Roman" panose="02020603050405020304" pitchFamily="18" charset="0"/>
              </a:rPr>
              <a:t>Kravet om at beskrive forsknings- og udviklingsaktiviteter i eller uden for virksomheden skal opfyldes, hvis virksomheden har sådanne aktiviteter af betydning. </a:t>
            </a:r>
          </a:p>
          <a:p>
            <a:endParaRPr lang="da-DK" altLang="da-DK" dirty="0">
              <a:cs typeface="Times New Roman" panose="02020603050405020304" pitchFamily="18" charset="0"/>
            </a:endParaRPr>
          </a:p>
          <a:p>
            <a:r>
              <a:rPr lang="da-DK" altLang="da-DK" dirty="0">
                <a:cs typeface="Times New Roman" panose="02020603050405020304" pitchFamily="18" charset="0"/>
              </a:rPr>
              <a:t>Uanset om eventuelle udviklingsprojekter indregnes i balancen, skal oplysningerne fremgå af ledelsesberetningen</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Forsknings- og udviklingsaktiviteter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8384183"/>
      </p:ext>
    </p:extLst>
  </p:cSld>
  <p:clrMapOvr>
    <a:masterClrMapping/>
  </p:clrMapOvr>
  <mc:AlternateContent xmlns:mc="http://schemas.openxmlformats.org/markup-compatibility/2006" xmlns:p14="http://schemas.microsoft.com/office/powerpoint/2010/main">
    <mc:Choice Requires="p14">
      <p:transition spd="slow" p14:dur="2000" advTm="62122"/>
    </mc:Choice>
    <mc:Fallback xmlns="">
      <p:transition spd="slow" advTm="6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ktangel 3"/>
          <p:cNvSpPr>
            <a:spLocks noChangeArrowheads="1"/>
          </p:cNvSpPr>
          <p:nvPr/>
        </p:nvSpPr>
        <p:spPr bwMode="auto">
          <a:xfrm>
            <a:off x="1704975" y="4474528"/>
            <a:ext cx="4572000" cy="63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Aft>
                <a:spcPts val="1000"/>
              </a:spcAft>
            </a:pPr>
            <a:r>
              <a:rPr lang="da-DK" altLang="da-DK" sz="1600" dirty="0">
                <a:latin typeface="Verdana" panose="020B0604030504040204" pitchFamily="34" charset="0"/>
                <a:ea typeface="Verdana" panose="020B0604030504040204" pitchFamily="34" charset="0"/>
                <a:cs typeface="Verdana" panose="020B0604030504040204" pitchFamily="34" charset="0"/>
              </a:rPr>
              <a:t>Eksempel fra Danish Crown – årsrapporten 2017/18</a:t>
            </a:r>
          </a:p>
        </p:txBody>
      </p:sp>
      <p:pic>
        <p:nvPicPr>
          <p:cNvPr id="6656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5138738"/>
            <a:ext cx="5502275" cy="1212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ct val="115000"/>
              </a:lnSpc>
              <a:spcBef>
                <a:spcPts val="600"/>
              </a:spcBef>
              <a:spcAft>
                <a:spcPts val="600"/>
              </a:spcAft>
            </a:pPr>
            <a:r>
              <a:rPr lang="da-DK" altLang="da-DK" dirty="0"/>
              <a:t>Dette væsentlige og interessante punkt skal medtages i ledelsesberetningen, idet det anses som væsentligt for at gøre regnskabsbrugerne i stand til at vurdere det opnåede resultat i forhold til de tidligere udmeldte forventninger om resultat. </a:t>
            </a:r>
          </a:p>
          <a:p>
            <a:pPr>
              <a:lnSpc>
                <a:spcPct val="115000"/>
              </a:lnSpc>
              <a:spcBef>
                <a:spcPts val="600"/>
              </a:spcBef>
              <a:spcAft>
                <a:spcPts val="600"/>
              </a:spcAft>
            </a:pPr>
            <a:r>
              <a:rPr lang="da-DK" altLang="da-DK" dirty="0"/>
              <a:t>Derved kan regnskabsbrugerne bl.a. vurdere ledelsens evne til at styre virksomheden – evne til at "ramme rigtigt".</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Årets resultat sammenholdt med forventningerne</a:t>
            </a:r>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8766913"/>
      </p:ext>
    </p:extLst>
  </p:cSld>
  <p:clrMapOvr>
    <a:masterClrMapping/>
  </p:clrMapOvr>
  <mc:AlternateContent xmlns:mc="http://schemas.openxmlformats.org/markup-compatibility/2006" xmlns:p14="http://schemas.microsoft.com/office/powerpoint/2010/main">
    <mc:Choice Requires="p14">
      <p:transition spd="slow" p14:dur="2000" advTm="43890"/>
    </mc:Choice>
    <mc:Fallback xmlns="">
      <p:transition spd="slow" advTm="4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12</a:t>
            </a:r>
          </a:p>
        </p:txBody>
      </p:sp>
      <p:sp>
        <p:nvSpPr>
          <p:cNvPr id="4" name="Content Placeholder 3"/>
          <p:cNvSpPr>
            <a:spLocks noGrp="1"/>
          </p:cNvSpPr>
          <p:nvPr>
            <p:ph idx="1"/>
          </p:nvPr>
        </p:nvSpPr>
        <p:spPr/>
        <p:txBody>
          <a:bodyPr/>
          <a:lstStyle/>
          <a:p>
            <a:pPr marL="0" indent="0" eaLnBrk="1" hangingPunct="1">
              <a:buNone/>
              <a:defRPr/>
            </a:pPr>
            <a:r>
              <a:rPr lang="da-DK" sz="1300" dirty="0"/>
              <a:t>Når du har læst dette kapitel, skal du kunne redegøre for:</a:t>
            </a:r>
          </a:p>
          <a:p>
            <a:pPr>
              <a:spcBef>
                <a:spcPct val="0"/>
              </a:spcBef>
              <a:buClrTx/>
              <a:buFont typeface="Arial" panose="020B0604020202020204" pitchFamily="34" charset="0"/>
              <a:buChar char="•"/>
              <a:defRPr/>
            </a:pPr>
            <a:endParaRPr lang="da-DK" sz="1300" dirty="0"/>
          </a:p>
          <a:p>
            <a:pPr marL="285750" indent="-285750" eaLnBrk="1" hangingPunct="1">
              <a:buFont typeface="Arial" panose="020B0604020202020204" pitchFamily="34" charset="0"/>
              <a:buChar char="•"/>
              <a:defRPr/>
            </a:pPr>
            <a:r>
              <a:rPr lang="da-DK" sz="1300" dirty="0"/>
              <a:t>Årsregnskabslovens krav til indholdet af ledelsesberetning for virksomheder i regnskabsklasse evt. B samt C og D.</a:t>
            </a:r>
          </a:p>
          <a:p>
            <a:pPr marL="285750" indent="-285750" eaLnBrk="1" hangingPunct="1">
              <a:buFont typeface="Arial" panose="020B0604020202020204" pitchFamily="34" charset="0"/>
              <a:buChar char="•"/>
              <a:defRPr/>
            </a:pPr>
            <a:endParaRPr lang="da-DK" sz="1300" dirty="0"/>
          </a:p>
          <a:p>
            <a:pPr marL="285750" indent="-285750" eaLnBrk="1" hangingPunct="1">
              <a:buFont typeface="Arial" panose="020B0604020202020204" pitchFamily="34" charset="0"/>
              <a:buChar char="•"/>
              <a:defRPr/>
            </a:pPr>
            <a:r>
              <a:rPr lang="da-DK" sz="1300" dirty="0"/>
              <a:t>Indregning af </a:t>
            </a:r>
            <a:r>
              <a:rPr lang="da-DK" sz="1300" dirty="0" err="1"/>
              <a:t>vidensressourcer</a:t>
            </a:r>
            <a:r>
              <a:rPr lang="da-DK" sz="1300" dirty="0"/>
              <a:t> i årsregnskab og ledelsesberetning og konsekvenserne for nytteværdien.</a:t>
            </a:r>
          </a:p>
          <a:p>
            <a:pPr marL="285750" indent="-285750" eaLnBrk="1" hangingPunct="1">
              <a:buFont typeface="Arial" panose="020B0604020202020204" pitchFamily="34" charset="0"/>
              <a:buChar char="•"/>
              <a:defRPr/>
            </a:pPr>
            <a:endParaRPr lang="da-DK" sz="1300" dirty="0"/>
          </a:p>
          <a:p>
            <a:pPr marL="285750" indent="-285750" eaLnBrk="1" hangingPunct="1">
              <a:buFont typeface="Arial" panose="020B0604020202020204" pitchFamily="34" charset="0"/>
              <a:buChar char="•"/>
              <a:defRPr/>
            </a:pPr>
            <a:r>
              <a:rPr lang="da-DK" sz="1300" dirty="0"/>
              <a:t>Tre virksomhedsmodeller og deres betydning for ledelse og finansiel rapportering.</a:t>
            </a:r>
          </a:p>
          <a:p>
            <a:pPr marL="285750" indent="-285750" eaLnBrk="1" hangingPunct="1">
              <a:buFont typeface="Arial" panose="020B0604020202020204" pitchFamily="34" charset="0"/>
              <a:buChar char="•"/>
              <a:defRPr/>
            </a:pPr>
            <a:endParaRPr lang="da-DK" sz="1300" dirty="0"/>
          </a:p>
          <a:p>
            <a:pPr marL="285750" indent="-285750" eaLnBrk="1" hangingPunct="1">
              <a:buFont typeface="Arial" panose="020B0604020202020204" pitchFamily="34" charset="0"/>
              <a:buChar char="•"/>
              <a:defRPr/>
            </a:pPr>
            <a:r>
              <a:rPr lang="da-DK" sz="1300" dirty="0"/>
              <a:t>Den økonomiske, miljømæssige og sociale dimension af bæredygtighedsrapportering og eksempler på aspekter og indikatorer under hver.</a:t>
            </a:r>
          </a:p>
          <a:p>
            <a:pPr marL="285750" indent="-285750" eaLnBrk="1" hangingPunct="1">
              <a:buFont typeface="Arial" panose="020B0604020202020204" pitchFamily="34" charset="0"/>
              <a:buChar char="•"/>
              <a:defRPr/>
            </a:pPr>
            <a:endParaRPr lang="da-DK" sz="1300" dirty="0"/>
          </a:p>
          <a:p>
            <a:pPr marL="285750" indent="-285750" eaLnBrk="1" hangingPunct="1">
              <a:buFont typeface="Arial" panose="020B0604020202020204" pitchFamily="34" charset="0"/>
              <a:buChar char="•"/>
              <a:defRPr/>
            </a:pPr>
            <a:r>
              <a:rPr lang="da-DK" sz="1300" dirty="0"/>
              <a:t>Kravene i Årsregnskabsloven til rapportering om samfundsansvar i store virksomheder.</a:t>
            </a:r>
          </a:p>
        </p:txBody>
      </p:sp>
      <p:sp>
        <p:nvSpPr>
          <p:cNvPr id="3" name="Text Placeholder 2"/>
          <p:cNvSpPr>
            <a:spLocks noGrp="1"/>
          </p:cNvSpPr>
          <p:nvPr>
            <p:ph type="body" sz="quarter" idx="11"/>
          </p:nvPr>
        </p:nvSpPr>
        <p:spPr/>
        <p:txBody>
          <a:bodyPr/>
          <a:lstStyle/>
          <a:p>
            <a:endParaRPr lang="da-DK"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92"/>
    </mc:Choice>
    <mc:Fallback xmlns="">
      <p:transition spd="slow" advTm="2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pPr>
              <a:lnSpc>
                <a:spcPct val="115000"/>
              </a:lnSpc>
              <a:spcBef>
                <a:spcPts val="600"/>
              </a:spcBef>
              <a:spcAft>
                <a:spcPts val="600"/>
              </a:spcAft>
            </a:pPr>
            <a:r>
              <a:rPr lang="da-DK" altLang="da-DK" dirty="0">
                <a:cs typeface="Times New Roman" panose="02020603050405020304" pitchFamily="18" charset="0"/>
              </a:rPr>
              <a:t>For at give regnskabsbrugerne et overblik over virksomhedens økonomiske udvikling skal virksomheder medtage en oversigt over (typisk) fem års hoved- og nøgletal i ledelsesberetningen.</a:t>
            </a:r>
          </a:p>
          <a:p>
            <a:pPr>
              <a:lnSpc>
                <a:spcPct val="115000"/>
              </a:lnSpc>
              <a:spcBef>
                <a:spcPts val="600"/>
              </a:spcBef>
              <a:spcAft>
                <a:spcPts val="600"/>
              </a:spcAft>
            </a:pPr>
            <a:r>
              <a:rPr lang="da-DK" altLang="da-DK" dirty="0">
                <a:cs typeface="Times New Roman" panose="02020603050405020304" pitchFamily="18" charset="0"/>
              </a:rPr>
              <a:t>Udarbejder virksomheden koncernregnskab, er der alene krav om fem års hoved- og nøgletal på koncernniveau.</a:t>
            </a:r>
          </a:p>
          <a:p>
            <a:pPr>
              <a:lnSpc>
                <a:spcPct val="115000"/>
              </a:lnSpc>
              <a:spcBef>
                <a:spcPts val="600"/>
              </a:spcBef>
              <a:spcAft>
                <a:spcPts val="600"/>
              </a:spcAft>
            </a:pPr>
            <a:r>
              <a:rPr lang="da-DK" altLang="da-DK" dirty="0">
                <a:cs typeface="Times New Roman" panose="02020603050405020304" pitchFamily="18" charset="0"/>
              </a:rPr>
              <a:t>Følgende hovedtal skal indgå i oversigten:</a:t>
            </a:r>
          </a:p>
          <a:p>
            <a:pPr lvl="3">
              <a:spcBef>
                <a:spcPts val="600"/>
              </a:spcBef>
              <a:spcAft>
                <a:spcPts val="600"/>
              </a:spcAft>
              <a:buFont typeface="Symbol" panose="05050102010706020507" pitchFamily="18" charset="2"/>
              <a:buChar char=""/>
            </a:pPr>
            <a:r>
              <a:rPr lang="da-DK" altLang="da-DK" sz="1200" dirty="0">
                <a:solidFill>
                  <a:srgbClr val="000000"/>
                </a:solidFill>
                <a:cs typeface="Times New Roman" panose="02020603050405020304" pitchFamily="18" charset="0"/>
              </a:rPr>
              <a:t>årets nettoomsætning</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resultat af ordinær primær drift</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resultat af finansielle poster</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resultat af ekstraordinære poster</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årets resultat</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balancesum</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investeringer i langfristede materielle aktiver</a:t>
            </a:r>
          </a:p>
          <a:p>
            <a:pPr lvl="3">
              <a:spcBef>
                <a:spcPts val="600"/>
              </a:spcBef>
              <a:spcAft>
                <a:spcPts val="600"/>
              </a:spcAft>
              <a:buFont typeface="Symbol" panose="05050102010706020507" pitchFamily="18" charset="2"/>
              <a:buChar char=""/>
            </a:pPr>
            <a:r>
              <a:rPr lang="da-DK" altLang="da-DK" sz="1200" dirty="0">
                <a:cs typeface="Times New Roman" panose="02020603050405020304" pitchFamily="18" charset="0"/>
              </a:rPr>
              <a:t>egenkapital</a:t>
            </a:r>
            <a:endParaRPr lang="da-DK" sz="12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Fem års hoved- og nøgletal</a:t>
            </a:r>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4177635"/>
      </p:ext>
    </p:extLst>
  </p:cSld>
  <p:clrMapOvr>
    <a:masterClrMapping/>
  </p:clrMapOvr>
  <mc:AlternateContent xmlns:mc="http://schemas.openxmlformats.org/markup-compatibility/2006" xmlns:p14="http://schemas.microsoft.com/office/powerpoint/2010/main">
    <mc:Choice Requires="p14">
      <p:transition spd="slow" p14:dur="2000" advTm="13074"/>
    </mc:Choice>
    <mc:Fallback xmlns="">
      <p:transition spd="slow" advTm="1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Redegørelse om samfundsansvar</a:t>
            </a:r>
            <a:endParaRPr lang="da-DK" dirty="0"/>
          </a:p>
        </p:txBody>
      </p:sp>
      <p:sp>
        <p:nvSpPr>
          <p:cNvPr id="3" name="Content Placeholder 2"/>
          <p:cNvSpPr>
            <a:spLocks noGrp="1"/>
          </p:cNvSpPr>
          <p:nvPr>
            <p:ph idx="1"/>
          </p:nvPr>
        </p:nvSpPr>
        <p:spPr/>
        <p:txBody>
          <a:bodyPr/>
          <a:lstStyle/>
          <a:p>
            <a:pPr>
              <a:lnSpc>
                <a:spcPct val="115000"/>
              </a:lnSpc>
              <a:spcBef>
                <a:spcPts val="600"/>
              </a:spcBef>
              <a:spcAft>
                <a:spcPts val="600"/>
              </a:spcAft>
            </a:pPr>
            <a:r>
              <a:rPr lang="da-DK" altLang="da-DK" sz="1400" dirty="0">
                <a:cs typeface="Times New Roman" panose="02020603050405020304" pitchFamily="18" charset="0"/>
              </a:rPr>
              <a:t>Virksomheder i regnskabsklasse C (stor) og D skal i tilknytning til ledelsesberetningen redegøre for virksomhedens samfundsansvar.</a:t>
            </a:r>
          </a:p>
          <a:p>
            <a:pPr>
              <a:lnSpc>
                <a:spcPct val="115000"/>
              </a:lnSpc>
              <a:spcBef>
                <a:spcPts val="600"/>
              </a:spcBef>
              <a:spcAft>
                <a:spcPts val="600"/>
              </a:spcAft>
            </a:pPr>
            <a:r>
              <a:rPr lang="da-DK" altLang="da-DK" sz="1400" dirty="0">
                <a:cs typeface="Times New Roman" panose="02020603050405020304" pitchFamily="18" charset="0"/>
              </a:rPr>
              <a:t>I ÅRL § 99 a fremgår krav om udvidede oplysninger om virksomhedens samfundsansvar, og det omfatter oplysninger om:</a:t>
            </a:r>
          </a:p>
          <a:p>
            <a:pPr>
              <a:lnSpc>
                <a:spcPct val="115000"/>
              </a:lnSpc>
              <a:spcAft>
                <a:spcPts val="1000"/>
              </a:spcAft>
              <a:buFont typeface="Symbol" panose="05050102010706020507" pitchFamily="18" charset="2"/>
              <a:buChar char=""/>
            </a:pPr>
            <a:r>
              <a:rPr lang="da-DK" altLang="da-DK" sz="1400" dirty="0">
                <a:cs typeface="Times New Roman" panose="02020603050405020304" pitchFamily="18" charset="0"/>
              </a:rPr>
              <a:t>En kort beskrivelse af virksomhedens forretningsmodel </a:t>
            </a:r>
          </a:p>
          <a:p>
            <a:pPr>
              <a:lnSpc>
                <a:spcPct val="115000"/>
              </a:lnSpc>
              <a:spcAft>
                <a:spcPts val="1000"/>
              </a:spcAft>
              <a:buFont typeface="Symbol" panose="05050102010706020507" pitchFamily="18" charset="2"/>
              <a:buChar char=""/>
            </a:pPr>
            <a:r>
              <a:rPr lang="da-DK" altLang="da-DK" sz="1400" dirty="0">
                <a:cs typeface="Times New Roman" panose="02020603050405020304" pitchFamily="18" charset="0"/>
              </a:rPr>
              <a:t>Oplysninger om virksomhedens politikker. Der skal min. oplyses om politikker for miljø, herunder klimapåvirkning, sociale forhold, medarbejderforhold, respekt for menneskerettigheder og antikorruption, og oplysningerne skal gives efter ”følg eller forklar-princippet”.</a:t>
            </a:r>
          </a:p>
          <a:p>
            <a:pPr>
              <a:lnSpc>
                <a:spcPct val="115000"/>
              </a:lnSpc>
              <a:spcAft>
                <a:spcPts val="1000"/>
              </a:spcAft>
              <a:buFont typeface="Symbol" panose="05050102010706020507" pitchFamily="18" charset="2"/>
              <a:buChar char=""/>
            </a:pPr>
            <a:r>
              <a:rPr lang="da-DK" altLang="da-DK" sz="1400" dirty="0">
                <a:cs typeface="Times New Roman" panose="02020603050405020304" pitchFamily="18" charset="0"/>
              </a:rPr>
              <a:t>Oplysning om de væsentligste risici relateret til virksomhedens forretningsaktiviteter, som indebærer en særlig risiko på virksomhedens politikområder. Oplysningerne skal gives for hvert enkelt politikområde og med en beskrivelse af, hvordan virksomheden håndterer de pågældende risici.</a:t>
            </a:r>
          </a:p>
          <a:p>
            <a:pPr>
              <a:lnSpc>
                <a:spcPct val="115000"/>
              </a:lnSpc>
              <a:spcAft>
                <a:spcPts val="1000"/>
              </a:spcAft>
              <a:buFont typeface="Symbol" panose="05050102010706020507" pitchFamily="18" charset="2"/>
              <a:buChar char=""/>
            </a:pPr>
            <a:r>
              <a:rPr lang="da-DK" altLang="da-DK" sz="1400" dirty="0">
                <a:cs typeface="Times New Roman" panose="02020603050405020304" pitchFamily="18" charset="0"/>
              </a:rPr>
              <a:t>Oplysning om virksomhedens anvendelse af eventuelle ikke-finansielle nøglepræstationsindikatorer.</a:t>
            </a: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endParaRPr lang="da-DK" alt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4787559"/>
      </p:ext>
    </p:extLst>
  </p:cSld>
  <p:clrMapOvr>
    <a:masterClrMapping/>
  </p:clrMapOvr>
  <mc:AlternateContent xmlns:mc="http://schemas.openxmlformats.org/markup-compatibility/2006" xmlns:p14="http://schemas.microsoft.com/office/powerpoint/2010/main">
    <mc:Choice Requires="p14">
      <p:transition spd="slow" p14:dur="2000" advTm="62508"/>
    </mc:Choice>
    <mc:Fallback xmlns="">
      <p:transition spd="slow" advTm="6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Redegørelse om samfundsansvar</a:t>
            </a:r>
            <a:endParaRPr lang="da-DK" dirty="0"/>
          </a:p>
        </p:txBody>
      </p:sp>
      <p:sp>
        <p:nvSpPr>
          <p:cNvPr id="3" name="Content Placeholder 2"/>
          <p:cNvSpPr>
            <a:spLocks noGrp="1"/>
          </p:cNvSpPr>
          <p:nvPr>
            <p:ph idx="1"/>
          </p:nvPr>
        </p:nvSpPr>
        <p:spPr/>
        <p:txBody>
          <a:bodyPr/>
          <a:lstStyle/>
          <a:p>
            <a:pPr>
              <a:lnSpc>
                <a:spcPts val="1500"/>
              </a:lnSpc>
              <a:spcBef>
                <a:spcPts val="3825"/>
              </a:spcBef>
              <a:spcAft>
                <a:spcPts val="350"/>
              </a:spcAft>
            </a:pPr>
            <a:r>
              <a:rPr lang="da-DK" altLang="da-DK" sz="1800" dirty="0">
                <a:solidFill>
                  <a:srgbClr val="000000"/>
                </a:solidFill>
                <a:cs typeface="Times New Roman" panose="02020603050405020304" pitchFamily="18" charset="0"/>
              </a:rPr>
              <a:t>Måltal og politikker for det underrepræsenterede køn</a:t>
            </a:r>
          </a:p>
          <a:p>
            <a:pPr>
              <a:lnSpc>
                <a:spcPct val="115000"/>
              </a:lnSpc>
            </a:pPr>
            <a:endParaRPr lang="da-DK" altLang="da-DK" dirty="0">
              <a:solidFill>
                <a:srgbClr val="000000"/>
              </a:solidFill>
              <a:cs typeface="Times New Roman" panose="02020603050405020304" pitchFamily="18" charset="0"/>
            </a:endParaRPr>
          </a:p>
          <a:p>
            <a:pPr>
              <a:lnSpc>
                <a:spcPct val="115000"/>
              </a:lnSpc>
            </a:pPr>
            <a:r>
              <a:rPr lang="da-DK" altLang="da-DK" dirty="0">
                <a:solidFill>
                  <a:srgbClr val="000000"/>
                </a:solidFill>
                <a:cs typeface="Times New Roman" panose="02020603050405020304" pitchFamily="18" charset="0"/>
              </a:rPr>
              <a:t>Virksomheder i regnskabsklasse C stor og D skal endvidere angive oplysninger om måltal og politikker for det underrepræsenterede køn i øverste ledelsesorgan.</a:t>
            </a:r>
            <a:endParaRPr lang="da-DK" altLang="da-DK" sz="1400" dirty="0">
              <a:cs typeface="Times New Roman" panose="02020603050405020304" pitchFamily="18" charset="0"/>
            </a:endParaRPr>
          </a:p>
          <a:p>
            <a:pPr>
              <a:lnSpc>
                <a:spcPct val="115000"/>
              </a:lnSpc>
            </a:pPr>
            <a:endParaRPr lang="da-DK" altLang="da-DK" dirty="0">
              <a:solidFill>
                <a:srgbClr val="000000"/>
              </a:solidFill>
              <a:cs typeface="Times New Roman" panose="02020603050405020304" pitchFamily="18" charset="0"/>
            </a:endParaRPr>
          </a:p>
          <a:p>
            <a:pPr>
              <a:lnSpc>
                <a:spcPct val="115000"/>
              </a:lnSpc>
            </a:pPr>
            <a:r>
              <a:rPr lang="da-DK" altLang="da-DK" dirty="0">
                <a:solidFill>
                  <a:srgbClr val="000000"/>
                </a:solidFill>
                <a:cs typeface="Times New Roman" panose="02020603050405020304" pitchFamily="18" charset="0"/>
              </a:rPr>
              <a:t>Politikken skal omhandle, hvorledes virksomheden har til hensigt at opnå det angivne måltal. </a:t>
            </a:r>
          </a:p>
          <a:p>
            <a:pPr>
              <a:lnSpc>
                <a:spcPct val="115000"/>
              </a:lnSpc>
            </a:pPr>
            <a:endParaRPr lang="da-DK" altLang="da-DK" dirty="0">
              <a:solidFill>
                <a:srgbClr val="000000"/>
              </a:solidFill>
              <a:cs typeface="Times New Roman" panose="02020603050405020304" pitchFamily="18" charset="0"/>
            </a:endParaRPr>
          </a:p>
          <a:p>
            <a:pPr>
              <a:lnSpc>
                <a:spcPct val="115000"/>
              </a:lnSpc>
            </a:pPr>
            <a:r>
              <a:rPr lang="da-DK" altLang="da-DK" dirty="0">
                <a:solidFill>
                  <a:srgbClr val="000000"/>
                </a:solidFill>
                <a:cs typeface="Times New Roman" panose="02020603050405020304" pitchFamily="18" charset="0"/>
              </a:rPr>
              <a:t>Disse måltal skal gælde ledelsesniveauer. Der er dog en række lempelser herfor for mindre virksomheder i de pågældende regnskabsklasser, såfremt de har færre end 50 medarbejdere. </a:t>
            </a:r>
          </a:p>
          <a:p>
            <a:pPr>
              <a:lnSpc>
                <a:spcPct val="115000"/>
              </a:lnSpc>
            </a:pPr>
            <a:endParaRPr lang="da-DK" altLang="da-DK" sz="1400" dirty="0">
              <a:cs typeface="Times New Roman" panose="02020603050405020304" pitchFamily="18" charset="0"/>
            </a:endParaRPr>
          </a:p>
          <a:p>
            <a:pPr>
              <a:lnSpc>
                <a:spcPct val="115000"/>
              </a:lnSpc>
            </a:pPr>
            <a:r>
              <a:rPr lang="da-DK" altLang="da-DK" dirty="0">
                <a:solidFill>
                  <a:srgbClr val="000000"/>
                </a:solidFill>
                <a:cs typeface="Times New Roman" panose="02020603050405020304" pitchFamily="18" charset="0"/>
              </a:rPr>
              <a:t>I ledelsesberetningen skal afsnittet ud over måltal indeholde en beskrivelse af fordelingen på statusdagen samt en eventuel årsag til, at måltallet ikke er opnået.</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7364624"/>
      </p:ext>
    </p:extLst>
  </p:cSld>
  <p:clrMapOvr>
    <a:masterClrMapping/>
  </p:clrMapOvr>
  <mc:AlternateContent xmlns:mc="http://schemas.openxmlformats.org/markup-compatibility/2006" xmlns:p14="http://schemas.microsoft.com/office/powerpoint/2010/main">
    <mc:Choice Requires="p14">
      <p:transition spd="slow" p14:dur="2000" advTm="39235"/>
    </mc:Choice>
    <mc:Fallback xmlns="">
      <p:transition spd="slow" advTm="39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Supplerende beretninger</a:t>
            </a:r>
          </a:p>
        </p:txBody>
      </p:sp>
      <p:sp>
        <p:nvSpPr>
          <p:cNvPr id="3" name="Content Placeholder 2"/>
          <p:cNvSpPr>
            <a:spLocks noGrp="1"/>
          </p:cNvSpPr>
          <p:nvPr>
            <p:ph idx="1"/>
          </p:nvPr>
        </p:nvSpPr>
        <p:spPr/>
        <p:txBody>
          <a:bodyPr/>
          <a:lstStyle/>
          <a:p>
            <a:pPr>
              <a:spcBef>
                <a:spcPts val="600"/>
              </a:spcBef>
              <a:spcAft>
                <a:spcPts val="600"/>
              </a:spcAft>
            </a:pPr>
            <a:r>
              <a:rPr lang="da-DK" altLang="da-DK" dirty="0">
                <a:solidFill>
                  <a:srgbClr val="000000"/>
                </a:solidFill>
                <a:ea typeface="SimSun" panose="02010600030101010101" pitchFamily="2" charset="-122"/>
                <a:cs typeface="Times New Roman" panose="02020603050405020304" pitchFamily="18" charset="0"/>
              </a:rPr>
              <a:t>Til forskel fra den lovpligtige information, som er indarbejdet i ÅRL § 99, er informationen i den supplerende beretning frivillig, baseret på virksomhedens (ledelsens) eget initiativ. </a:t>
            </a:r>
          </a:p>
          <a:p>
            <a:pPr>
              <a:spcBef>
                <a:spcPts val="600"/>
              </a:spcBef>
              <a:spcAft>
                <a:spcPts val="600"/>
              </a:spcAft>
            </a:pPr>
            <a:r>
              <a:rPr lang="da-DK" altLang="da-DK" dirty="0">
                <a:solidFill>
                  <a:srgbClr val="000000"/>
                </a:solidFill>
                <a:ea typeface="SimSun" panose="02010600030101010101" pitchFamily="2" charset="-122"/>
                <a:cs typeface="Times New Roman" panose="02020603050405020304" pitchFamily="18" charset="0"/>
              </a:rPr>
              <a:t>Det eneste krav, som ÅRL stiller, er, at den offentliggjorte information giver en retvisende redegørelse, hvilket i praksis vil sige, at den skal besidde de kvalitative egenskaber, der fremgår af niveau 2 i begrebsrammen</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2869135"/>
      </p:ext>
    </p:extLst>
  </p:cSld>
  <p:clrMapOvr>
    <a:masterClrMapping/>
  </p:clrMapOvr>
  <mc:AlternateContent xmlns:mc="http://schemas.openxmlformats.org/markup-compatibility/2006" xmlns:p14="http://schemas.microsoft.com/office/powerpoint/2010/main">
    <mc:Choice Requires="p14">
      <p:transition spd="slow" p14:dur="2000" advTm="29778"/>
    </mc:Choice>
    <mc:Fallback xmlns="">
      <p:transition spd="slow" advTm="2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Supplerende beretninger</a:t>
            </a:r>
          </a:p>
        </p:txBody>
      </p:sp>
      <p:sp>
        <p:nvSpPr>
          <p:cNvPr id="3" name="Content Placeholder 2"/>
          <p:cNvSpPr>
            <a:spLocks noGrp="1"/>
          </p:cNvSpPr>
          <p:nvPr>
            <p:ph idx="1"/>
          </p:nvPr>
        </p:nvSpPr>
        <p:spPr/>
        <p:txBody>
          <a:bodyPr/>
          <a:lstStyle/>
          <a:p>
            <a:pPr>
              <a:lnSpc>
                <a:spcPct val="115000"/>
              </a:lnSpc>
              <a:spcAft>
                <a:spcPts val="1000"/>
              </a:spcAft>
            </a:pPr>
            <a:r>
              <a:rPr lang="da-DK" altLang="da-DK" dirty="0">
                <a:cs typeface="Times New Roman" panose="02020603050405020304" pitchFamily="18" charset="0"/>
              </a:rPr>
              <a:t>Formål med og indhold af den information, som ledelsen vælger at offentliggøre i den supplerende beretning, afhænger bl.a. af den ledelsesrolle (</a:t>
            </a:r>
            <a:r>
              <a:rPr lang="da-DK" altLang="da-DK" dirty="0" err="1">
                <a:cs typeface="Times New Roman" panose="02020603050405020304" pitchFamily="18" charset="0"/>
              </a:rPr>
              <a:t>corporate</a:t>
            </a:r>
            <a:r>
              <a:rPr lang="da-DK" altLang="da-DK" dirty="0">
                <a:cs typeface="Times New Roman" panose="02020603050405020304" pitchFamily="18" charset="0"/>
              </a:rPr>
              <a:t> </a:t>
            </a:r>
            <a:r>
              <a:rPr lang="da-DK" altLang="da-DK" dirty="0" err="1">
                <a:cs typeface="Times New Roman" panose="02020603050405020304" pitchFamily="18" charset="0"/>
              </a:rPr>
              <a:t>governance</a:t>
            </a:r>
            <a:r>
              <a:rPr lang="da-DK" altLang="da-DK" dirty="0">
                <a:cs typeface="Times New Roman" panose="02020603050405020304" pitchFamily="18" charset="0"/>
              </a:rPr>
              <a:t>), som ledelsen befinder sig i.</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Ledelsens opgave er at sikre </a:t>
            </a:r>
            <a:r>
              <a:rPr lang="da-DK" altLang="da-DK" dirty="0" err="1">
                <a:cs typeface="Times New Roman" panose="02020603050405020304" pitchFamily="18" charset="0"/>
              </a:rPr>
              <a:t>shareholder</a:t>
            </a:r>
            <a:r>
              <a:rPr lang="da-DK" altLang="da-DK" dirty="0">
                <a:cs typeface="Times New Roman" panose="02020603050405020304" pitchFamily="18" charset="0"/>
              </a:rPr>
              <a:t> </a:t>
            </a:r>
            <a:r>
              <a:rPr lang="da-DK" altLang="da-DK" dirty="0" err="1">
                <a:cs typeface="Times New Roman" panose="02020603050405020304" pitchFamily="18" charset="0"/>
              </a:rPr>
              <a:t>value</a:t>
            </a:r>
            <a:r>
              <a:rPr lang="da-DK" altLang="da-DK" dirty="0">
                <a:cs typeface="Times New Roman" panose="02020603050405020304" pitchFamily="18" charset="0"/>
              </a:rPr>
              <a:t> og derved at tilføre kapitalindskyderne en værdiskabelse, der imødekommer forventningerne/kravene til værdiskabelsen i virksomheden i form af afkast.</a:t>
            </a:r>
            <a:endParaRPr lang="da-DK" dirty="0"/>
          </a:p>
        </p:txBody>
      </p:sp>
      <p:sp>
        <p:nvSpPr>
          <p:cNvPr id="4" name="Text Placeholder 3"/>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1359596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Supplerende beretninger</a:t>
            </a:r>
          </a:p>
        </p:txBody>
      </p:sp>
      <p:sp>
        <p:nvSpPr>
          <p:cNvPr id="3" name="Content Placeholder 2"/>
          <p:cNvSpPr>
            <a:spLocks noGrp="1"/>
          </p:cNvSpPr>
          <p:nvPr>
            <p:ph idx="1"/>
          </p:nvPr>
        </p:nvSpPr>
        <p:spPr/>
        <p:txBody>
          <a:bodyPr/>
          <a:lstStyle/>
          <a:p>
            <a:pPr>
              <a:spcBef>
                <a:spcPts val="600"/>
              </a:spcBef>
              <a:spcAft>
                <a:spcPts val="600"/>
              </a:spcAft>
            </a:pPr>
            <a:r>
              <a:rPr lang="da-DK" altLang="da-DK" b="1" dirty="0">
                <a:ea typeface="SimSun" panose="02010600030101010101" pitchFamily="2" charset="-122"/>
                <a:cs typeface="Times New Roman" panose="02020603050405020304" pitchFamily="18" charset="0"/>
              </a:rPr>
              <a:t>Internationale initiativer rettet mod erhvervslivet</a:t>
            </a:r>
          </a:p>
          <a:p>
            <a:pPr>
              <a:lnSpc>
                <a:spcPct val="115000"/>
              </a:lnSpc>
              <a:spcBef>
                <a:spcPts val="600"/>
              </a:spcBef>
              <a:spcAft>
                <a:spcPts val="600"/>
              </a:spcAft>
            </a:pPr>
            <a:r>
              <a:rPr lang="da-DK" altLang="da-DK" dirty="0">
                <a:ea typeface="SimSun" panose="02010600030101010101" pitchFamily="2" charset="-122"/>
                <a:cs typeface="Times New Roman" panose="02020603050405020304" pitchFamily="18" charset="0"/>
              </a:rPr>
              <a:t>En række internationale initiativer er taget over en årrække til fremme af samfundsansvarlig ledelse i erhvervslivet herunder bæredygtig udvikling.	</a:t>
            </a:r>
          </a:p>
          <a:p>
            <a:pPr>
              <a:lnSpc>
                <a:spcPct val="115000"/>
              </a:lnSpc>
              <a:spcBef>
                <a:spcPts val="600"/>
              </a:spcBef>
              <a:spcAft>
                <a:spcPts val="600"/>
              </a:spcAft>
            </a:pPr>
            <a:r>
              <a:rPr lang="da-DK" altLang="da-DK" dirty="0">
                <a:ea typeface="SimSun" panose="02010600030101010101" pitchFamily="2" charset="-122"/>
                <a:cs typeface="Times New Roman" panose="02020603050405020304" pitchFamily="18" charset="0"/>
              </a:rPr>
              <a:t>En definition på virksomheders samfundsansvar, CSR, fra Wikipedia, den frie encyklopædi (2008), lyder således:</a:t>
            </a:r>
          </a:p>
          <a:p>
            <a:pPr>
              <a:spcBef>
                <a:spcPts val="600"/>
              </a:spcBef>
              <a:spcAft>
                <a:spcPts val="600"/>
              </a:spcAft>
            </a:pPr>
            <a:r>
              <a:rPr lang="en-GB" altLang="da-DK" i="1" dirty="0">
                <a:solidFill>
                  <a:srgbClr val="000000"/>
                </a:solidFill>
                <a:ea typeface="SimSun" panose="02010600030101010101" pitchFamily="2" charset="-122"/>
                <a:cs typeface="Times New Roman" panose="02020603050405020304" pitchFamily="18" charset="0"/>
              </a:rPr>
              <a:t>“Corporate Social Responsibility (CSR, also called corporate responsibility, corporate citizenship, and responsible business) is a concept whereby organizations consider the interests of society by taking responsibility for the impact of their activities on customers, suppliers, employees, shareholders, communities and other stakeholders, as well as the environment.”</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1025067"/>
      </p:ext>
    </p:extLst>
  </p:cSld>
  <p:clrMapOvr>
    <a:masterClrMapping/>
  </p:clrMapOvr>
  <mc:AlternateContent xmlns:mc="http://schemas.openxmlformats.org/markup-compatibility/2006" xmlns:p14="http://schemas.microsoft.com/office/powerpoint/2010/main">
    <mc:Choice Requires="p14">
      <p:transition spd="slow" p14:dur="2000" advTm="43915"/>
    </mc:Choice>
    <mc:Fallback xmlns="">
      <p:transition spd="slow" advTm="4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Supplerende beretninger</a:t>
            </a:r>
          </a:p>
        </p:txBody>
      </p:sp>
      <p:sp>
        <p:nvSpPr>
          <p:cNvPr id="3" name="Content Placeholder 2"/>
          <p:cNvSpPr>
            <a:spLocks noGrp="1"/>
          </p:cNvSpPr>
          <p:nvPr>
            <p:ph idx="1"/>
          </p:nvPr>
        </p:nvSpPr>
        <p:spPr/>
        <p:txBody>
          <a:bodyPr/>
          <a:lstStyle/>
          <a:p>
            <a:endParaRPr lang="da-DK"/>
          </a:p>
        </p:txBody>
      </p:sp>
      <p:sp>
        <p:nvSpPr>
          <p:cNvPr id="4" name="Text Placeholder 3"/>
          <p:cNvSpPr>
            <a:spLocks noGrp="1"/>
          </p:cNvSpPr>
          <p:nvPr>
            <p:ph type="body" sz="quarter" idx="11"/>
          </p:nvPr>
        </p:nvSpPr>
        <p:spPr/>
        <p:txBody>
          <a:bodyPr/>
          <a:lstStyle/>
          <a:p>
            <a:endParaRPr lang="da-DK" dirty="0"/>
          </a:p>
        </p:txBody>
      </p:sp>
      <p:pic>
        <p:nvPicPr>
          <p:cNvPr id="5" name="Picture 4"/>
          <p:cNvPicPr>
            <a:picLocks noChangeAspect="1"/>
          </p:cNvPicPr>
          <p:nvPr/>
        </p:nvPicPr>
        <p:blipFill>
          <a:blip r:embed="rId4"/>
          <a:stretch>
            <a:fillRect/>
          </a:stretch>
        </p:blipFill>
        <p:spPr>
          <a:xfrm>
            <a:off x="2555776" y="2219672"/>
            <a:ext cx="4905375" cy="374332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0918903"/>
      </p:ext>
    </p:extLst>
  </p:cSld>
  <p:clrMapOvr>
    <a:masterClrMapping/>
  </p:clrMapOvr>
  <mc:AlternateContent xmlns:mc="http://schemas.openxmlformats.org/markup-compatibility/2006" xmlns:p14="http://schemas.microsoft.com/office/powerpoint/2010/main">
    <mc:Choice Requires="p14">
      <p:transition spd="slow" p14:dur="2000" advTm="43694"/>
    </mc:Choice>
    <mc:Fallback xmlns="">
      <p:transition spd="slow" advTm="4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Supplerende beretninger</a:t>
            </a:r>
          </a:p>
        </p:txBody>
      </p:sp>
      <p:sp>
        <p:nvSpPr>
          <p:cNvPr id="3" name="Content Placeholder 2"/>
          <p:cNvSpPr>
            <a:spLocks noGrp="1"/>
          </p:cNvSpPr>
          <p:nvPr>
            <p:ph idx="1"/>
          </p:nvPr>
        </p:nvSpPr>
        <p:spPr/>
        <p:txBody>
          <a:bodyPr/>
          <a:lstStyle/>
          <a:p>
            <a:pPr>
              <a:spcBef>
                <a:spcPts val="600"/>
              </a:spcBef>
              <a:spcAft>
                <a:spcPts val="600"/>
              </a:spcAft>
            </a:pPr>
            <a:r>
              <a:rPr lang="da-DK" altLang="da-DK" sz="1800" b="1" dirty="0">
                <a:ea typeface="SimSun" panose="02010600030101010101" pitchFamily="2" charset="-122"/>
                <a:cs typeface="Times New Roman" panose="02020603050405020304" pitchFamily="18" charset="0"/>
              </a:rPr>
              <a:t>GRI bæredygtighedsrapportering</a:t>
            </a:r>
          </a:p>
          <a:p>
            <a:pPr>
              <a:spcBef>
                <a:spcPts val="600"/>
              </a:spcBef>
              <a:spcAft>
                <a:spcPts val="600"/>
              </a:spcAft>
            </a:pPr>
            <a:endParaRPr lang="da-DK" altLang="da-DK" sz="1800" b="1" dirty="0">
              <a:ea typeface="SimSun" panose="02010600030101010101" pitchFamily="2" charset="-122"/>
              <a:cs typeface="Times New Roman" panose="02020603050405020304" pitchFamily="18" charset="0"/>
            </a:endParaRPr>
          </a:p>
          <a:p>
            <a:pPr>
              <a:lnSpc>
                <a:spcPts val="1500"/>
              </a:lnSpc>
              <a:spcBef>
                <a:spcPts val="600"/>
              </a:spcBef>
              <a:spcAft>
                <a:spcPts val="600"/>
              </a:spcAft>
            </a:pPr>
            <a:r>
              <a:rPr lang="da-DK" altLang="da-DK" dirty="0">
                <a:solidFill>
                  <a:srgbClr val="000000"/>
                </a:solidFill>
                <a:ea typeface="SimSun" panose="02010600030101010101" pitchFamily="2" charset="-122"/>
                <a:cs typeface="Times New Roman" panose="02020603050405020304" pitchFamily="18" charset="0"/>
              </a:rPr>
              <a:t>Formålet med bæredygtighedsrapportering:</a:t>
            </a:r>
          </a:p>
          <a:p>
            <a:pPr>
              <a:lnSpc>
                <a:spcPct val="115000"/>
              </a:lnSpc>
              <a:spcBef>
                <a:spcPts val="600"/>
              </a:spcBef>
              <a:spcAft>
                <a:spcPts val="600"/>
              </a:spcAft>
            </a:pPr>
            <a:r>
              <a:rPr lang="da-DK" altLang="da-DK" dirty="0">
                <a:ea typeface="SimSun" panose="02010600030101010101" pitchFamily="2" charset="-122"/>
                <a:cs typeface="Times New Roman" panose="02020603050405020304" pitchFamily="18" charset="0"/>
              </a:rPr>
              <a:t>Global Reporting </a:t>
            </a:r>
            <a:r>
              <a:rPr lang="da-DK" altLang="da-DK" dirty="0" err="1">
                <a:ea typeface="SimSun" panose="02010600030101010101" pitchFamily="2" charset="-122"/>
                <a:cs typeface="Times New Roman" panose="02020603050405020304" pitchFamily="18" charset="0"/>
              </a:rPr>
              <a:t>Initiative</a:t>
            </a:r>
            <a:r>
              <a:rPr lang="da-DK" altLang="da-DK" dirty="0">
                <a:ea typeface="SimSun" panose="02010600030101010101" pitchFamily="2" charset="-122"/>
                <a:cs typeface="Times New Roman" panose="02020603050405020304" pitchFamily="18" charset="0"/>
              </a:rPr>
              <a:t> (GRI) er verdens mest anerkendte institution for udarbejdelse af retningslinjer (guidelines) for måling og rapportering af bæredygtig udvikling i organisationer.</a:t>
            </a:r>
          </a:p>
          <a:p>
            <a:pPr>
              <a:lnSpc>
                <a:spcPct val="115000"/>
              </a:lnSpc>
              <a:spcBef>
                <a:spcPts val="600"/>
              </a:spcBef>
              <a:spcAft>
                <a:spcPts val="600"/>
              </a:spcAft>
            </a:pPr>
            <a:endParaRPr lang="da-DK" dirty="0">
              <a:ea typeface="SimSun" panose="02010600030101010101" pitchFamily="2" charset="-122"/>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Ifølge GRI går bæredygtighedsrapportering ud på:</a:t>
            </a:r>
            <a:r>
              <a:rPr lang="da-DK" altLang="da-DK" i="1" dirty="0">
                <a:cs typeface="Times New Roman" panose="02020603050405020304" pitchFamily="18" charset="0"/>
              </a:rPr>
              <a:t> </a:t>
            </a:r>
          </a:p>
          <a:p>
            <a:pPr algn="ctr">
              <a:lnSpc>
                <a:spcPct val="115000"/>
              </a:lnSpc>
              <a:spcAft>
                <a:spcPts val="1000"/>
              </a:spcAft>
            </a:pPr>
            <a:endParaRPr lang="da-DK" altLang="da-DK" i="1" dirty="0">
              <a:cs typeface="Times New Roman" panose="02020603050405020304" pitchFamily="18" charset="0"/>
            </a:endParaRPr>
          </a:p>
          <a:p>
            <a:pPr algn="ctr">
              <a:lnSpc>
                <a:spcPct val="115000"/>
              </a:lnSpc>
              <a:spcAft>
                <a:spcPts val="1000"/>
              </a:spcAft>
            </a:pPr>
            <a:r>
              <a:rPr lang="da-DK" altLang="da-DK" i="1" dirty="0">
                <a:cs typeface="Times New Roman" panose="02020603050405020304" pitchFamily="18" charset="0"/>
              </a:rPr>
              <a:t>at måle, offentliggøre og assistere organisationers interne og eksterne interessegrupper i deres bestræbelser på at opfylde målsætningen om bæredygtig udvikling</a:t>
            </a:r>
            <a:r>
              <a:rPr lang="da-DK" altLang="da-DK" dirty="0">
                <a:cs typeface="Times New Roman" panose="02020603050405020304" pitchFamily="18" charset="0"/>
              </a:rPr>
              <a:t>.</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9218432"/>
      </p:ext>
    </p:extLst>
  </p:cSld>
  <p:clrMapOvr>
    <a:masterClrMapping/>
  </p:clrMapOvr>
  <mc:AlternateContent xmlns:mc="http://schemas.openxmlformats.org/markup-compatibility/2006" xmlns:p14="http://schemas.microsoft.com/office/powerpoint/2010/main">
    <mc:Choice Requires="p14">
      <p:transition spd="slow" p14:dur="2000" advTm="48919"/>
    </mc:Choice>
    <mc:Fallback xmlns="">
      <p:transition spd="slow" advTm="4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årsregnskab til årsrapport</a:t>
            </a:r>
            <a:endParaRPr lang="da-DK" dirty="0"/>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nSpc>
                <a:spcPct val="115000"/>
              </a:lnSpc>
              <a:spcAft>
                <a:spcPts val="1000"/>
              </a:spcAft>
            </a:pPr>
            <a:r>
              <a:rPr lang="da-DK" altLang="da-DK" sz="1200" dirty="0">
                <a:ea typeface="SimSun" panose="02010600030101010101" pitchFamily="2" charset="-122"/>
                <a:cs typeface="Times New Roman" panose="02020603050405020304" pitchFamily="18" charset="0"/>
              </a:rPr>
              <a:t>Årsregnskabsloven af 2001 med opdateringer, senest ændringer pr. 1. januar 2015, repræsenterer en ny generation af regnskabslovgivning i Danmark, der til forskel fra tidligere lovgivning flytter fokus fra årsregnskabet til årsrapporten.	</a:t>
            </a:r>
          </a:p>
          <a:p>
            <a:pPr>
              <a:lnSpc>
                <a:spcPct val="115000"/>
              </a:lnSpc>
              <a:spcAft>
                <a:spcPts val="1000"/>
              </a:spcAft>
            </a:pPr>
            <a:r>
              <a:rPr lang="da-DK" altLang="da-DK" sz="1200" dirty="0">
                <a:ea typeface="SimSun" panose="02010600030101010101" pitchFamily="2" charset="-122"/>
                <a:cs typeface="Times New Roman" panose="02020603050405020304" pitchFamily="18" charset="0"/>
              </a:rPr>
              <a:t>Flere oplysninger </a:t>
            </a:r>
            <a:r>
              <a:rPr lang="da-DK" altLang="da-DK" sz="1200" i="1" dirty="0">
                <a:ea typeface="SimSun" panose="02010600030101010101" pitchFamily="2" charset="-122"/>
                <a:cs typeface="Times New Roman" panose="02020603050405020304" pitchFamily="18" charset="0"/>
              </a:rPr>
              <a:t>(</a:t>
            </a:r>
            <a:r>
              <a:rPr lang="da-DK" altLang="da-DK" sz="1200" i="1" dirty="0" err="1">
                <a:ea typeface="SimSun" panose="02010600030101010101" pitchFamily="2" charset="-122"/>
                <a:cs typeface="Times New Roman" panose="02020603050405020304" pitchFamily="18" charset="0"/>
              </a:rPr>
              <a:t>value</a:t>
            </a:r>
            <a:r>
              <a:rPr lang="da-DK" altLang="da-DK" sz="1200" i="1" dirty="0">
                <a:ea typeface="SimSun" panose="02010600030101010101" pitchFamily="2" charset="-122"/>
                <a:cs typeface="Times New Roman" panose="02020603050405020304" pitchFamily="18" charset="0"/>
              </a:rPr>
              <a:t> drivers)</a:t>
            </a:r>
            <a:r>
              <a:rPr lang="da-DK" altLang="da-DK" sz="1200" dirty="0">
                <a:ea typeface="SimSun" panose="02010600030101010101" pitchFamily="2" charset="-122"/>
                <a:cs typeface="Times New Roman" panose="02020603050405020304" pitchFamily="18" charset="0"/>
              </a:rPr>
              <a:t> kræves offentliggjort i ledelsesberetningen som supplement til årsregnskabet for at reducere informationsforskellen mellem ledelse og investorer, og dermed søges en minimering af usikkerheden i investorernes værdiansættelse – investorerne "efterlades" som eksterne analytikere til at gøre antagelser/opstille forudsætninger, og derfor skal ledelsesberetningen i form og indhold understøtte generalklausulen.</a:t>
            </a:r>
          </a:p>
          <a:p>
            <a:pPr>
              <a:lnSpc>
                <a:spcPct val="115000"/>
              </a:lnSpc>
              <a:spcAft>
                <a:spcPts val="1000"/>
              </a:spcAft>
            </a:pPr>
            <a:r>
              <a:rPr lang="da-DK" altLang="da-DK" sz="1200" dirty="0">
                <a:ea typeface="SimSun" panose="02010600030101010101" pitchFamily="2" charset="-122"/>
                <a:cs typeface="Times New Roman" panose="02020603050405020304" pitchFamily="18" charset="0"/>
              </a:rPr>
              <a:t>I bestræbelserne på at opfylde generalklausulen – </a:t>
            </a:r>
            <a:r>
              <a:rPr lang="da-DK" altLang="da-DK" sz="1200" b="1" dirty="0">
                <a:ea typeface="SimSun" panose="02010600030101010101" pitchFamily="2" charset="-122"/>
                <a:cs typeface="Times New Roman" panose="02020603050405020304" pitchFamily="18" charset="0"/>
              </a:rPr>
              <a:t>det retvisende billede </a:t>
            </a:r>
            <a:r>
              <a:rPr lang="da-DK" altLang="da-DK" sz="1200" dirty="0">
                <a:ea typeface="SimSun" panose="02010600030101010101" pitchFamily="2" charset="-122"/>
                <a:cs typeface="Times New Roman" panose="02020603050405020304" pitchFamily="18" charset="0"/>
              </a:rPr>
              <a:t>- skal ledelsen anlægge den filosofi, at også ledelsesberetningen i form og indhold skal afspejle den </a:t>
            </a:r>
            <a:r>
              <a:rPr lang="da-DK" altLang="da-DK" sz="1200" b="1" dirty="0">
                <a:solidFill>
                  <a:srgbClr val="FF0000"/>
                </a:solidFill>
                <a:ea typeface="SimSun" panose="02010600030101010101" pitchFamily="2" charset="-122"/>
                <a:cs typeface="Times New Roman" panose="02020603050405020304" pitchFamily="18" charset="0"/>
              </a:rPr>
              <a:t>højeste grad af sandhed og skønhed frem mod det retvisende billede i sin fuldkommenhed </a:t>
            </a:r>
            <a:r>
              <a:rPr lang="da-DK" altLang="da-DK" sz="1200" dirty="0">
                <a:ea typeface="SimSun" panose="02010600030101010101" pitchFamily="2" charset="-122"/>
                <a:cs typeface="Times New Roman" panose="02020603050405020304" pitchFamily="18" charset="0"/>
              </a:rPr>
              <a:t>– det er en konstant proces, der hele tiden skal forfines, og ikke opgives 	</a:t>
            </a:r>
          </a:p>
          <a:p>
            <a:pPr>
              <a:lnSpc>
                <a:spcPct val="115000"/>
              </a:lnSpc>
              <a:spcAft>
                <a:spcPts val="1000"/>
              </a:spcAft>
            </a:pPr>
            <a:r>
              <a:rPr lang="da-DK" altLang="da-DK" sz="1200" dirty="0">
                <a:ea typeface="SimSun" panose="02010600030101010101" pitchFamily="2" charset="-122"/>
                <a:cs typeface="Times New Roman" panose="02020603050405020304" pitchFamily="18" charset="0"/>
              </a:rPr>
              <a:t>En dansk undersøgelse dokumenterer således, at et øget udbud af ikke-lovpligtig information i årsrapporten i 36 børsnoterede danske industriselskaber i perioden 1997‑2000 fører til lavere kapitalomkostninger (Jensen, Petersen og </a:t>
            </a:r>
            <a:r>
              <a:rPr lang="da-DK" altLang="da-DK" sz="1200" dirty="0" err="1">
                <a:ea typeface="SimSun" panose="02010600030101010101" pitchFamily="2" charset="-122"/>
                <a:cs typeface="Times New Roman" panose="02020603050405020304" pitchFamily="18" charset="0"/>
              </a:rPr>
              <a:t>Plenborg</a:t>
            </a:r>
            <a:r>
              <a:rPr lang="da-DK" altLang="da-DK" sz="1200" dirty="0">
                <a:ea typeface="SimSun" panose="02010600030101010101" pitchFamily="2" charset="-122"/>
                <a:cs typeface="Times New Roman" panose="02020603050405020304" pitchFamily="18" charset="0"/>
              </a:rPr>
              <a:t>, 2004).</a:t>
            </a:r>
          </a:p>
          <a:p>
            <a:pPr algn="just">
              <a:lnSpc>
                <a:spcPts val="1350"/>
              </a:lnSpc>
            </a:pPr>
            <a:endParaRPr lang="da-DK" sz="1200" dirty="0"/>
          </a:p>
        </p:txBody>
      </p:sp>
      <p:sp>
        <p:nvSpPr>
          <p:cNvPr id="5" name="Text Placeholder 4"/>
          <p:cNvSpPr>
            <a:spLocks noGrp="1"/>
          </p:cNvSpPr>
          <p:nvPr>
            <p:ph type="body" sz="quarter" idx="11"/>
          </p:nvPr>
        </p:nvSpPr>
        <p:spPr/>
        <p:txBody>
          <a:bodyPr/>
          <a:lstStyle/>
          <a:p>
            <a:endParaRPr lang="da-DK"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643540"/>
      </p:ext>
    </p:extLst>
  </p:cSld>
  <p:clrMapOvr>
    <a:masterClrMapping/>
  </p:clrMapOvr>
  <mc:AlternateContent xmlns:mc="http://schemas.openxmlformats.org/markup-compatibility/2006" xmlns:p14="http://schemas.microsoft.com/office/powerpoint/2010/main">
    <mc:Choice Requires="p14">
      <p:transition spd="slow" p14:dur="2000" advTm="90723"/>
    </mc:Choice>
    <mc:Fallback xmlns="">
      <p:transition spd="slow" advTm="9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årsregnskab til årsrapport</a:t>
            </a:r>
            <a:endParaRPr lang="da-DK" dirty="0"/>
          </a:p>
        </p:txBody>
      </p:sp>
      <p:sp>
        <p:nvSpPr>
          <p:cNvPr id="4" name="Text Placeholder 3"/>
          <p:cNvSpPr>
            <a:spLocks noGrp="1"/>
          </p:cNvSpPr>
          <p:nvPr>
            <p:ph type="body" sz="quarter" idx="11"/>
          </p:nvPr>
        </p:nvSpPr>
        <p:spPr/>
        <p:txBody>
          <a:bodyPr/>
          <a:lstStyle/>
          <a:p>
            <a:endParaRPr lang="da-DK"/>
          </a:p>
        </p:txBody>
      </p:sp>
      <p:pic>
        <p:nvPicPr>
          <p:cNvPr id="6" name="Content Placeholder 5"/>
          <p:cNvPicPr>
            <a:picLocks noGrp="1" noChangeAspect="1"/>
          </p:cNvPicPr>
          <p:nvPr>
            <p:ph idx="1"/>
          </p:nvPr>
        </p:nvPicPr>
        <p:blipFill>
          <a:blip r:embed="rId5"/>
          <a:stretch>
            <a:fillRect/>
          </a:stretch>
        </p:blipFill>
        <p:spPr>
          <a:xfrm>
            <a:off x="2850642" y="1676400"/>
            <a:ext cx="4397993" cy="492095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3667229"/>
      </p:ext>
    </p:extLst>
  </p:cSld>
  <p:clrMapOvr>
    <a:masterClrMapping/>
  </p:clrMapOvr>
  <mc:AlternateContent xmlns:mc="http://schemas.openxmlformats.org/markup-compatibility/2006" xmlns:p14="http://schemas.microsoft.com/office/powerpoint/2010/main">
    <mc:Choice Requires="p14">
      <p:transition spd="slow" p14:dur="2000" advTm="38789"/>
    </mc:Choice>
    <mc:Fallback xmlns="">
      <p:transition spd="slow" advTm="3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Fra årsregnskab til årsrapport</a:t>
            </a:r>
            <a:endParaRPr lang="da-DK" dirty="0"/>
          </a:p>
        </p:txBody>
      </p:sp>
      <p:sp>
        <p:nvSpPr>
          <p:cNvPr id="3" name="Content Placeholder 2"/>
          <p:cNvSpPr>
            <a:spLocks noGrp="1"/>
          </p:cNvSpPr>
          <p:nvPr>
            <p:ph idx="1"/>
          </p:nvPr>
        </p:nvSpPr>
        <p:spPr/>
        <p:txBody>
          <a:bodyPr/>
          <a:lstStyle/>
          <a:p>
            <a:pPr>
              <a:spcAft>
                <a:spcPts val="1000"/>
              </a:spcAft>
            </a:pPr>
            <a:r>
              <a:rPr lang="da-DK" altLang="da-DK" dirty="0">
                <a:cs typeface="Times New Roman" panose="02020603050405020304" pitchFamily="18" charset="0"/>
              </a:rPr>
              <a:t>Rapporteringsstrategien skal bl.a. også ses på baggrund af samfundsudviklingen i de senere år, hvor væksten i </a:t>
            </a:r>
            <a:r>
              <a:rPr lang="da-DK" altLang="da-DK" dirty="0" err="1">
                <a:cs typeface="Times New Roman" panose="02020603050405020304" pitchFamily="18" charset="0"/>
              </a:rPr>
              <a:t>vidensintensive</a:t>
            </a:r>
            <a:r>
              <a:rPr lang="da-DK" altLang="da-DK" dirty="0">
                <a:cs typeface="Times New Roman" panose="02020603050405020304" pitchFamily="18" charset="0"/>
              </a:rPr>
              <a:t> virksomheder gør det stadig mere påkrævet, at udviklingen i </a:t>
            </a:r>
            <a:r>
              <a:rPr lang="da-DK" altLang="da-DK" dirty="0" err="1">
                <a:cs typeface="Times New Roman" panose="02020603050405020304" pitchFamily="18" charset="0"/>
              </a:rPr>
              <a:t>vidensressourcer</a:t>
            </a:r>
            <a:r>
              <a:rPr lang="da-DK" altLang="da-DK" dirty="0">
                <a:cs typeface="Times New Roman" panose="02020603050405020304" pitchFamily="18" charset="0"/>
              </a:rPr>
              <a:t> inddrages i den finansielle rapportering.</a:t>
            </a:r>
          </a:p>
          <a:p>
            <a:pPr>
              <a:spcAft>
                <a:spcPts val="1000"/>
              </a:spcAft>
            </a:pPr>
            <a:r>
              <a:rPr lang="da-DK" altLang="da-DK" dirty="0">
                <a:cs typeface="Times New Roman" panose="02020603050405020304" pitchFamily="18" charset="0"/>
              </a:rPr>
              <a:t>De </a:t>
            </a:r>
            <a:r>
              <a:rPr lang="da-DK" altLang="da-DK" dirty="0" err="1">
                <a:cs typeface="Times New Roman" panose="02020603050405020304" pitchFamily="18" charset="0"/>
              </a:rPr>
              <a:t>vidensintensive</a:t>
            </a:r>
            <a:r>
              <a:rPr lang="da-DK" altLang="da-DK" dirty="0">
                <a:cs typeface="Times New Roman" panose="02020603050405020304" pitchFamily="18" charset="0"/>
              </a:rPr>
              <a:t> virksomheder som eksempelvis IT-virksomheder og medicinalvirksomheder mv. har ofte de væsentligste ikke-bogførte aktiver som </a:t>
            </a:r>
            <a:r>
              <a:rPr lang="da-DK" altLang="da-DK" dirty="0" err="1">
                <a:cs typeface="Times New Roman" panose="02020603050405020304" pitchFamily="18" charset="0"/>
              </a:rPr>
              <a:t>vidensressourcer</a:t>
            </a:r>
            <a:r>
              <a:rPr lang="da-DK" altLang="da-DK" dirty="0">
                <a:cs typeface="Times New Roman" panose="02020603050405020304" pitchFamily="18" charset="0"/>
              </a:rPr>
              <a:t> og har derfor behov for at oplyse herom i ledelsesberetningen, jf. endvidere Årsregnskabsloven § 99.</a:t>
            </a:r>
          </a:p>
          <a:p>
            <a:pPr>
              <a:spcAft>
                <a:spcPts val="1000"/>
              </a:spcAft>
            </a:pPr>
            <a:r>
              <a:rPr lang="da-DK" altLang="da-DK" dirty="0">
                <a:cs typeface="Times New Roman" panose="02020603050405020304" pitchFamily="18" charset="0"/>
              </a:rPr>
              <a:t>Som betydningsfulde sociale aktører med vidtrækkende konsekvenser for mennesker, miljø og samfund stilles der stadig flere krav til virksomhederne om ansvarlig adfærd, herunder rapportering om deres samfundsansvar.</a:t>
            </a:r>
          </a:p>
          <a:p>
            <a:r>
              <a:rPr lang="da-DK" altLang="da-DK" dirty="0">
                <a:cs typeface="Times New Roman" panose="02020603050405020304" pitchFamily="18" charset="0"/>
              </a:rPr>
              <a:t>Reguleringen af såvel ledelsesberetning som supplerende beretning har karakter af en modificeret markedsløsning</a:t>
            </a:r>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386266"/>
      </p:ext>
    </p:extLst>
  </p:cSld>
  <p:clrMapOvr>
    <a:masterClrMapping/>
  </p:clrMapOvr>
  <mc:AlternateContent xmlns:mc="http://schemas.openxmlformats.org/markup-compatibility/2006" xmlns:p14="http://schemas.microsoft.com/office/powerpoint/2010/main">
    <mc:Choice Requires="p14">
      <p:transition spd="slow" p14:dur="2000" advTm="107360"/>
    </mc:Choice>
    <mc:Fallback xmlns="">
      <p:transition spd="slow" advTm="10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Kvalitetskrav til ledelsesberetningen</a:t>
            </a:r>
            <a:endParaRPr lang="da-DK" dirty="0"/>
          </a:p>
        </p:txBody>
      </p:sp>
      <p:sp>
        <p:nvSpPr>
          <p:cNvPr id="3" name="Content Placeholder 2"/>
          <p:cNvSpPr>
            <a:spLocks noGrp="1"/>
          </p:cNvSpPr>
          <p:nvPr>
            <p:ph idx="1"/>
          </p:nvPr>
        </p:nvSpPr>
        <p:spPr/>
        <p:txBody>
          <a:bodyPr/>
          <a:lstStyle/>
          <a:p>
            <a:pPr marL="0" indent="0">
              <a:spcBef>
                <a:spcPts val="600"/>
              </a:spcBef>
              <a:spcAft>
                <a:spcPts val="600"/>
              </a:spcAft>
              <a:buNone/>
            </a:pPr>
            <a:r>
              <a:rPr lang="da-DK" altLang="da-DK" b="1" dirty="0">
                <a:ea typeface="SimSun" panose="02010600030101010101" pitchFamily="2" charset="-122"/>
                <a:cs typeface="Times New Roman" panose="02020603050405020304" pitchFamily="18" charset="0"/>
              </a:rPr>
              <a:t>Kravet om relevans</a:t>
            </a:r>
          </a:p>
          <a:p>
            <a:pPr>
              <a:lnSpc>
                <a:spcPct val="115000"/>
              </a:lnSpc>
              <a:spcAft>
                <a:spcPts val="1000"/>
              </a:spcAft>
            </a:pPr>
            <a:r>
              <a:rPr lang="da-DK" altLang="da-DK" dirty="0">
                <a:ea typeface="SimSun" panose="02010600030101010101" pitchFamily="2" charset="-122"/>
                <a:cs typeface="Times New Roman" panose="02020603050405020304" pitchFamily="18" charset="0"/>
              </a:rPr>
              <a:t>Årsregnskab og ledelsesberetning skal ses i sammenhæng. De har til formål at dække eksterne brugeres informationsbehov, primært med sigte på prognose af fremtidig indtjening.</a:t>
            </a:r>
          </a:p>
          <a:p>
            <a:pPr marL="0" indent="0">
              <a:buNone/>
            </a:pPr>
            <a:r>
              <a:rPr lang="da-DK" altLang="da-DK" dirty="0">
                <a:ea typeface="SimSun" panose="02010600030101010101" pitchFamily="2" charset="-122"/>
                <a:cs typeface="Times New Roman" panose="02020603050405020304" pitchFamily="18" charset="0"/>
              </a:rPr>
              <a:t>	</a:t>
            </a:r>
          </a:p>
          <a:p>
            <a:r>
              <a:rPr lang="da-DK" altLang="da-DK" dirty="0">
                <a:ea typeface="SimSun" panose="02010600030101010101" pitchFamily="2" charset="-122"/>
                <a:cs typeface="Times New Roman" panose="02020603050405020304" pitchFamily="18" charset="0"/>
              </a:rPr>
              <a:t>Da investorerne opfattes som eksponenter for disse finansielle informationsbehov, drejer det sig i såvel årsregnskab som ledelsesberetning om at indregne og måle en virksomheds interne og eksterne </a:t>
            </a:r>
            <a:r>
              <a:rPr lang="da-DK" altLang="da-DK" dirty="0" err="1">
                <a:ea typeface="SimSun" panose="02010600030101010101" pitchFamily="2" charset="-122"/>
                <a:cs typeface="Times New Roman" panose="02020603050405020304" pitchFamily="18" charset="0"/>
              </a:rPr>
              <a:t>value</a:t>
            </a:r>
            <a:r>
              <a:rPr lang="da-DK" altLang="da-DK" dirty="0">
                <a:ea typeface="SimSun" panose="02010600030101010101" pitchFamily="2" charset="-122"/>
                <a:cs typeface="Times New Roman" panose="02020603050405020304" pitchFamily="18" charset="0"/>
              </a:rPr>
              <a:t> drivers på strategisk niveau, dvs. de faktorer, som er </a:t>
            </a:r>
            <a:r>
              <a:rPr lang="da-DK" altLang="da-DK" i="1" dirty="0">
                <a:ea typeface="SimSun" panose="02010600030101010101" pitchFamily="2" charset="-122"/>
                <a:cs typeface="Times New Roman" panose="02020603050405020304" pitchFamily="18" charset="0"/>
              </a:rPr>
              <a:t>i stand til at gøre en forskel</a:t>
            </a:r>
            <a:r>
              <a:rPr lang="da-DK" altLang="da-DK" dirty="0">
                <a:ea typeface="SimSun" panose="02010600030101010101" pitchFamily="2" charset="-122"/>
                <a:cs typeface="Times New Roman" panose="02020603050405020304" pitchFamily="18" charset="0"/>
              </a:rPr>
              <a:t> for investorerne i forbindelse med deres værdiansættelser af virksomheden </a:t>
            </a: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pPr marL="0" indent="0">
              <a:buNone/>
            </a:pPr>
            <a:r>
              <a:rPr lang="da-DK" altLang="da-DK" b="1" dirty="0">
                <a:ea typeface="SimSun" panose="02010600030101010101" pitchFamily="2" charset="-122"/>
                <a:cs typeface="Times New Roman" panose="02020603050405020304" pitchFamily="18" charset="0"/>
              </a:rPr>
              <a:t>Kravet om validitet</a:t>
            </a:r>
          </a:p>
          <a:p>
            <a:r>
              <a:rPr lang="da-DK" altLang="da-DK" dirty="0">
                <a:ea typeface="SimSun" panose="02010600030101010101" pitchFamily="2" charset="-122"/>
                <a:cs typeface="Times New Roman" panose="02020603050405020304" pitchFamily="18" charset="0"/>
              </a:rPr>
              <a:t>De afgivne informationer skal være valide, og dermed skal informationerne være  </a:t>
            </a:r>
            <a:r>
              <a:rPr lang="da-DK" altLang="da-DK" i="1" dirty="0">
                <a:ea typeface="SimSun" panose="02010600030101010101" pitchFamily="2" charset="-122"/>
                <a:cs typeface="Times New Roman" panose="02020603050405020304" pitchFamily="18" charset="0"/>
              </a:rPr>
              <a:t>fuldstændige, neutrale og fejlfri.</a:t>
            </a:r>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altLang="da-DK" dirty="0">
              <a:ea typeface="SimSun" panose="02010600030101010101" pitchFamily="2" charset="-122"/>
              <a:cs typeface="Times New Roman" panose="02020603050405020304" pitchFamily="18" charset="0"/>
            </a:endParaRPr>
          </a:p>
          <a:p>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4642119"/>
      </p:ext>
    </p:extLst>
  </p:cSld>
  <p:clrMapOvr>
    <a:masterClrMapping/>
  </p:clrMapOvr>
  <mc:AlternateContent xmlns:mc="http://schemas.openxmlformats.org/markup-compatibility/2006" xmlns:p14="http://schemas.microsoft.com/office/powerpoint/2010/main">
    <mc:Choice Requires="p14">
      <p:transition spd="slow" p14:dur="2000" advTm="25863"/>
    </mc:Choice>
    <mc:Fallback xmlns="">
      <p:transition spd="slow" advTm="2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Kvalitetskrav til ledelsesberetningen</a:t>
            </a:r>
            <a:endParaRPr lang="da-DK" dirty="0"/>
          </a:p>
        </p:txBody>
      </p:sp>
      <p:sp>
        <p:nvSpPr>
          <p:cNvPr id="3" name="Content Placeholder 2"/>
          <p:cNvSpPr>
            <a:spLocks noGrp="1"/>
          </p:cNvSpPr>
          <p:nvPr>
            <p:ph idx="1"/>
          </p:nvPr>
        </p:nvSpPr>
        <p:spPr/>
        <p:txBody>
          <a:bodyPr/>
          <a:lstStyle/>
          <a:p>
            <a:r>
              <a:rPr lang="da-DK" altLang="da-DK" dirty="0">
                <a:cs typeface="Times New Roman" panose="02020603050405020304" pitchFamily="18" charset="0"/>
              </a:rPr>
              <a:t>En ledelse kan være fristet til at fremhæve styrker og muligheder på bekostning af svage sider og trusler, således at investorerne får et for optimistisk indtryk af indtjeningspotentiale og risiko. </a:t>
            </a:r>
          </a:p>
          <a:p>
            <a:endParaRPr lang="da-DK" altLang="da-DK" dirty="0">
              <a:cs typeface="Times New Roman" panose="02020603050405020304" pitchFamily="18" charset="0"/>
            </a:endParaRPr>
          </a:p>
          <a:p>
            <a:r>
              <a:rPr lang="da-DK" altLang="da-DK" dirty="0">
                <a:cs typeface="Times New Roman" panose="02020603050405020304" pitchFamily="18" charset="0"/>
              </a:rPr>
              <a:t>Informationen bliver dermed tendentiøs og strider mod den tredje betingelse for valid information, at den er </a:t>
            </a:r>
            <a:r>
              <a:rPr lang="da-DK" altLang="da-DK" i="1" dirty="0">
                <a:cs typeface="Times New Roman" panose="02020603050405020304" pitchFamily="18" charset="0"/>
              </a:rPr>
              <a:t>neutral</a:t>
            </a:r>
            <a:r>
              <a:rPr lang="da-DK" altLang="da-DK" dirty="0">
                <a:cs typeface="Times New Roman" panose="02020603050405020304" pitchFamily="18" charset="0"/>
              </a:rPr>
              <a:t>. </a:t>
            </a:r>
          </a:p>
          <a:p>
            <a:endParaRPr lang="da-DK" altLang="da-DK" dirty="0">
              <a:cs typeface="Times New Roman" panose="02020603050405020304" pitchFamily="18" charset="0"/>
            </a:endParaRPr>
          </a:p>
          <a:p>
            <a:r>
              <a:rPr lang="da-DK" altLang="da-DK" dirty="0">
                <a:cs typeface="Times New Roman" panose="02020603050405020304" pitchFamily="18" charset="0"/>
              </a:rPr>
              <a:t>Det er derfor en stor udfordring, ledelsen står over for, når Årsregnskabsloven stiller krav om, at ledelsen med sin påtegning står inde for, at ledelsesberetningen opfylder kravet om en </a:t>
            </a:r>
            <a:r>
              <a:rPr lang="da-DK" altLang="da-DK" b="1" dirty="0">
                <a:cs typeface="Times New Roman" panose="02020603050405020304" pitchFamily="18" charset="0"/>
              </a:rPr>
              <a:t>retvisende</a:t>
            </a:r>
            <a:r>
              <a:rPr lang="da-DK" altLang="da-DK" dirty="0">
                <a:cs typeface="Times New Roman" panose="02020603050405020304" pitchFamily="18" charset="0"/>
              </a:rPr>
              <a:t> – generalklausulen - redegørelse</a:t>
            </a:r>
            <a:endParaRPr lang="da-DK" dirty="0"/>
          </a:p>
        </p:txBody>
      </p:sp>
      <p:sp>
        <p:nvSpPr>
          <p:cNvPr id="4" name="Text Placeholder 3"/>
          <p:cNvSpPr>
            <a:spLocks noGrp="1"/>
          </p:cNvSpPr>
          <p:nvPr>
            <p:ph type="body" sz="quarter" idx="11"/>
          </p:nvPr>
        </p:nvSpPr>
        <p:spPr/>
        <p:txBody>
          <a:bodyPr/>
          <a:lstStyle/>
          <a:p>
            <a:endParaRPr lang="da-DK"/>
          </a:p>
        </p:txBody>
      </p:sp>
    </p:spTree>
    <p:extLst>
      <p:ext uri="{BB962C8B-B14F-4D97-AF65-F5344CB8AC3E}">
        <p14:creationId xmlns:p14="http://schemas.microsoft.com/office/powerpoint/2010/main" val="230448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Krav til ledelsesberetningen</a:t>
            </a:r>
            <a:endParaRPr lang="da-DK" dirty="0"/>
          </a:p>
        </p:txBody>
      </p:sp>
      <p:sp>
        <p:nvSpPr>
          <p:cNvPr id="3" name="Content Placeholder 2"/>
          <p:cNvSpPr>
            <a:spLocks noGrp="1"/>
          </p:cNvSpPr>
          <p:nvPr>
            <p:ph idx="1"/>
          </p:nvPr>
        </p:nvSpPr>
        <p:spPr/>
        <p:txBody>
          <a:bodyPr/>
          <a:lstStyle/>
          <a:p>
            <a:endParaRPr lang="da-DK" altLang="da-DK" i="1" dirty="0">
              <a:cs typeface="Times New Roman" panose="02020603050405020304" pitchFamily="18" charset="0"/>
            </a:endParaRPr>
          </a:p>
          <a:p>
            <a:r>
              <a:rPr lang="da-DK" altLang="da-DK" dirty="0">
                <a:cs typeface="Times New Roman" panose="02020603050405020304" pitchFamily="18" charset="0"/>
              </a:rPr>
              <a:t>Som hovedregel kræver Årsregnskabsloven ikke en ledelsesberetning for virksomheder i klasse B. </a:t>
            </a:r>
          </a:p>
          <a:p>
            <a:endParaRPr lang="da-DK" altLang="da-DK" dirty="0">
              <a:cs typeface="Times New Roman" panose="02020603050405020304" pitchFamily="18" charset="0"/>
            </a:endParaRPr>
          </a:p>
          <a:p>
            <a:r>
              <a:rPr lang="da-DK" altLang="da-DK" dirty="0">
                <a:cs typeface="Times New Roman" panose="02020603050405020304" pitchFamily="18" charset="0"/>
              </a:rPr>
              <a:t>Kravet gælder kun, hvis der undtagelsesvis har været væsentlige ændringer i virksomhedens aktiviteter eller økonomiske forhold i regnskabsåret. Ledelsesberetningen skal i så fald redegøre for disse ændringer</a:t>
            </a:r>
            <a:endParaRPr lang="da-DK" dirty="0"/>
          </a:p>
        </p:txBody>
      </p:sp>
      <p:sp>
        <p:nvSpPr>
          <p:cNvPr id="4" name="Text Placeholder 3"/>
          <p:cNvSpPr>
            <a:spLocks noGrp="1"/>
          </p:cNvSpPr>
          <p:nvPr>
            <p:ph type="body" sz="quarter" idx="11"/>
          </p:nvPr>
        </p:nvSpPr>
        <p:spPr/>
        <p:txBody>
          <a:bodyPr/>
          <a:lstStyle/>
          <a:p>
            <a:r>
              <a:rPr lang="da-DK" dirty="0"/>
              <a:t>Regnskabsklasse B</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082387"/>
      </p:ext>
    </p:extLst>
  </p:cSld>
  <p:clrMapOvr>
    <a:masterClrMapping/>
  </p:clrMapOvr>
  <mc:AlternateContent xmlns:mc="http://schemas.openxmlformats.org/markup-compatibility/2006" xmlns:p14="http://schemas.microsoft.com/office/powerpoint/2010/main">
    <mc:Choice Requires="p14">
      <p:transition spd="slow" p14:dur="2000" advTm="21998"/>
    </mc:Choice>
    <mc:Fallback xmlns="">
      <p:transition spd="slow" advTm="2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Krav til ledelsesberetningen</a:t>
            </a:r>
            <a:endParaRPr lang="da-DK" dirty="0"/>
          </a:p>
        </p:txBody>
      </p:sp>
      <p:sp>
        <p:nvSpPr>
          <p:cNvPr id="4" name="Content Placeholder 3"/>
          <p:cNvSpPr>
            <a:spLocks noGrp="1"/>
          </p:cNvSpPr>
          <p:nvPr>
            <p:ph idx="1"/>
          </p:nvPr>
        </p:nvSpPr>
        <p:spPr/>
        <p:txBody>
          <a:bodyPr/>
          <a:lstStyle/>
          <a:p>
            <a:endParaRPr lang="da-DK" dirty="0"/>
          </a:p>
          <a:p>
            <a:r>
              <a:rPr lang="da-DK" dirty="0"/>
              <a:t>Virksomhedens ledelse fastlægger strukturen og det konkrete indhold i ledelsesberetningen, jf. dog Årsregnskabsloven § 99-101.</a:t>
            </a:r>
          </a:p>
          <a:p>
            <a:endParaRPr lang="da-DK" dirty="0"/>
          </a:p>
          <a:p>
            <a:r>
              <a:rPr lang="da-DK" dirty="0"/>
              <a:t>Ofte indledes med selskabsoplysninger med navn, adresse, bestyrelse, direktion og revision. Dernæst følger typisk koncernoversigt (diagram) over dattervirksomheder og associerede virksomheder for at give læserne et overblik over koncernens struktur og aktiviteter. Nogle virksomheder vælger alternativt at placere disse oplysninger bagest i årsrapporten.</a:t>
            </a:r>
          </a:p>
          <a:p>
            <a:endParaRPr lang="da-DK" dirty="0"/>
          </a:p>
          <a:p>
            <a:r>
              <a:rPr lang="da-DK" dirty="0"/>
              <a:t>Med til de indledende oplysninger hører som regel også en oversigt over virksomhedens markedsforhold, efterfulgt af dens værdigrundlag, målsætning og strategi.</a:t>
            </a:r>
          </a:p>
          <a:p>
            <a:endParaRPr lang="da-DK" dirty="0"/>
          </a:p>
          <a:p>
            <a:r>
              <a:rPr lang="da-DK" altLang="da-DK" dirty="0">
                <a:cs typeface="Times New Roman" panose="02020603050405020304" pitchFamily="18" charset="0"/>
              </a:rPr>
              <a:t>I tilknytning til den efterfølgende gennemgang af hovedparten af de krav, der stilles til regnskabsklasse C stor, vises eksempler på omtale fra Danish Crown – årsrapporten 2017/18</a:t>
            </a:r>
            <a:endParaRPr lang="da-DK" dirty="0"/>
          </a:p>
        </p:txBody>
      </p:sp>
      <p:sp>
        <p:nvSpPr>
          <p:cNvPr id="5" name="Text Placeholder 4"/>
          <p:cNvSpPr>
            <a:spLocks noGrp="1"/>
          </p:cNvSpPr>
          <p:nvPr>
            <p:ph type="body" sz="quarter" idx="11"/>
          </p:nvPr>
        </p:nvSpPr>
        <p:spPr/>
        <p:txBody>
          <a:bodyPr/>
          <a:lstStyle/>
          <a:p>
            <a:r>
              <a:rPr lang="da-DK" dirty="0"/>
              <a:t>Regnskabsklasse 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194482"/>
      </p:ext>
    </p:extLst>
  </p:cSld>
  <p:clrMapOvr>
    <a:masterClrMapping/>
  </p:clrMapOvr>
  <mc:AlternateContent xmlns:mc="http://schemas.openxmlformats.org/markup-compatibility/2006" xmlns:p14="http://schemas.microsoft.com/office/powerpoint/2010/main">
    <mc:Choice Requires="p14">
      <p:transition spd="slow" p14:dur="2000" advTm="36936"/>
    </mc:Choice>
    <mc:Fallback xmlns="">
      <p:transition spd="slow" advTm="36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1294</TotalTime>
  <Words>2257</Words>
  <Application>Microsoft Office PowerPoint</Application>
  <PresentationFormat>On-screen Show (4:3)</PresentationFormat>
  <Paragraphs>188</Paragraphs>
  <Slides>27</Slides>
  <Notes>25</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Symbol</vt:lpstr>
      <vt:lpstr>Times New Roman</vt:lpstr>
      <vt:lpstr>Verdana</vt:lpstr>
      <vt:lpstr>Wingdings 2</vt:lpstr>
      <vt:lpstr>62469</vt:lpstr>
      <vt:lpstr>PowerPoint Presentation</vt:lpstr>
      <vt:lpstr>Indlæringsmål til kapitel 12</vt:lpstr>
      <vt:lpstr>Fra årsregnskab til årsrapport</vt:lpstr>
      <vt:lpstr>Fra årsregnskab til årsrapport</vt:lpstr>
      <vt:lpstr>Fra årsregnskab til årsrapport</vt:lpstr>
      <vt:lpstr>Kvalitetskrav til ledelsesberetningen</vt:lpstr>
      <vt:lpstr>Kvalitetskrav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Krav til ledelsesberetningen</vt:lpstr>
      <vt:lpstr>Redegørelse om samfundsansvar</vt:lpstr>
      <vt:lpstr>Redegørelse om samfundsansvar</vt:lpstr>
      <vt:lpstr>Supplerende beretninger</vt:lpstr>
      <vt:lpstr>Supplerende beretninger</vt:lpstr>
      <vt:lpstr>Supplerende beretninger</vt:lpstr>
      <vt:lpstr>Supplerende beretninger</vt:lpstr>
      <vt:lpstr>Supplerende beretninger</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Kyhnauv-Vejgaard, Peter</cp:lastModifiedBy>
  <cp:revision>167</cp:revision>
  <cp:lastPrinted>1601-01-01T00:00:00Z</cp:lastPrinted>
  <dcterms:created xsi:type="dcterms:W3CDTF">2006-08-14T18:26:39Z</dcterms:created>
  <dcterms:modified xsi:type="dcterms:W3CDTF">2022-08-29T07:42:44Z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2022-08-29T07:42:41Z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ff980889-79d1-4483-b263-2885717c7d85</vt:lpwstr>
  </property>
  <property fmtid="{D5CDD505-2E9C-101B-9397-08002B2CF9AE}" pid="8" name="MSIP_Label_ea60d57e-af5b-4752-ac57-3e4f28ca11dc_ContentBits">
    <vt:lpwstr>0</vt:lpwstr>
  </property>
</Properties>
</file>