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51" r:id="rId2"/>
    <p:sldId id="335" r:id="rId3"/>
    <p:sldId id="352" r:id="rId4"/>
    <p:sldId id="357" r:id="rId5"/>
    <p:sldId id="353" r:id="rId6"/>
    <p:sldId id="354" r:id="rId7"/>
    <p:sldId id="355" r:id="rId8"/>
    <p:sldId id="356" r:id="rId9"/>
    <p:sldId id="358" r:id="rId10"/>
    <p:sldId id="359" r:id="rId11"/>
  </p:sldIdLst>
  <p:sldSz cx="9144000" cy="6858000" type="screen4x3"/>
  <p:notesSz cx="6781800" cy="9912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e M. Breinholt" initials="H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4C"/>
    <a:srgbClr val="88BACF"/>
    <a:srgbClr val="002A3A"/>
    <a:srgbClr val="003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B72EA8-E730-4450-BDAE-0EDEFF989A7C}" v="1" dt="2021-07-23T08:47:47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2" autoAdjust="0"/>
    <p:restoredTop sz="94694" autoAdjust="0"/>
  </p:normalViewPr>
  <p:slideViewPr>
    <p:cSldViewPr>
      <p:cViewPr varScale="1">
        <p:scale>
          <a:sx n="100" d="100"/>
          <a:sy n="100" d="100"/>
        </p:scale>
        <p:origin x="19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hnauv-Vejgaard, Peter" userId="70a40926-7f9e-4157-a1ca-b2632b7b10af" providerId="ADAL" clId="{A8B72EA8-E730-4450-BDAE-0EDEFF989A7C}"/>
    <pc:docChg chg="modSld">
      <pc:chgData name="Kyhnauv-Vejgaard, Peter" userId="70a40926-7f9e-4157-a1ca-b2632b7b10af" providerId="ADAL" clId="{A8B72EA8-E730-4450-BDAE-0EDEFF989A7C}" dt="2021-07-23T08:47:47.330" v="0"/>
      <pc:docMkLst>
        <pc:docMk/>
      </pc:docMkLst>
      <pc:sldChg chg="modSp">
        <pc:chgData name="Kyhnauv-Vejgaard, Peter" userId="70a40926-7f9e-4157-a1ca-b2632b7b10af" providerId="ADAL" clId="{A8B72EA8-E730-4450-BDAE-0EDEFF989A7C}" dt="2021-07-23T08:47:47.330" v="0"/>
        <pc:sldMkLst>
          <pc:docMk/>
          <pc:sldMk cId="1176128109" sldId="351"/>
        </pc:sldMkLst>
        <pc:spChg chg="mod">
          <ac:chgData name="Kyhnauv-Vejgaard, Peter" userId="70a40926-7f9e-4157-a1ca-b2632b7b10af" providerId="ADAL" clId="{A8B72EA8-E730-4450-BDAE-0EDEFF989A7C}" dt="2021-07-23T08:47:47.330" v="0"/>
          <ac:spMkLst>
            <pc:docMk/>
            <pc:sldMk cId="1176128109" sldId="351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5820FDA-CE62-524B-978E-45D94C00CE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9FA3BAC-D918-FF4C-BB6A-6187E98BDB9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5D944E28-2F96-2642-A843-5D839D2AC85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C7569D3-66C4-5541-BC2E-3753EE820A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0ACFC3-7C44-4483-9274-2B2078531C70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59683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B7AC3D4-6AF8-EA49-9FF0-5278EA4E57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E1C320D-39AF-AD43-A2F9-E1F6F985A2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9350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DFAD57B8-F935-B74F-B21C-4C6678F374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8525"/>
            <a:ext cx="4972050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0"/>
              <a:t>Klik for at redigere teksttypografierne i masteren</a:t>
            </a:r>
          </a:p>
          <a:p>
            <a:pPr lvl="1"/>
            <a:r>
              <a:rPr lang="da-DK" altLang="da-DK" noProof="0"/>
              <a:t>Andet niveau</a:t>
            </a:r>
          </a:p>
          <a:p>
            <a:pPr lvl="2"/>
            <a:r>
              <a:rPr lang="da-DK" altLang="da-DK" noProof="0"/>
              <a:t>Tredje niveau</a:t>
            </a:r>
          </a:p>
          <a:p>
            <a:pPr lvl="3"/>
            <a:r>
              <a:rPr lang="da-DK" altLang="da-DK" noProof="0"/>
              <a:t>Fjerde niveau</a:t>
            </a:r>
          </a:p>
          <a:p>
            <a:pPr lvl="4"/>
            <a:r>
              <a:rPr lang="da-DK" altLang="da-DK" noProof="0"/>
              <a:t>Femte niveau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A521804E-3C2E-5D4A-AF28-9CE7D58FB9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EAA77101-8FEC-E745-8F6D-AC242CAA5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392A28-051B-4A41-BF77-DFE66543DDE5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65660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7142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statement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lored background"/>
          <p:cNvSpPr/>
          <p:nvPr/>
        </p:nvSpPr>
        <p:spPr bwMode="gray">
          <a:xfrm>
            <a:off x="0" y="0"/>
            <a:ext cx="9142200" cy="6858000"/>
          </a:xfrm>
          <a:prstGeom prst="rect">
            <a:avLst/>
          </a:prstGeom>
          <a:solidFill>
            <a:srgbClr val="00394C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364" y="1590678"/>
            <a:ext cx="6772203" cy="4708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800"/>
              </a:spcBef>
              <a:buNone/>
              <a:defRPr sz="2800">
                <a:solidFill>
                  <a:schemeClr val="tx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6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3CFC0-BE52-134C-9CE7-71AA81B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4800"/>
            <a:ext cx="7740352" cy="675928"/>
          </a:xfrm>
        </p:spPr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76400"/>
            <a:ext cx="7740352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052513"/>
            <a:ext cx="7727950" cy="47148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da-D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4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2x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3CFC0-BE52-134C-9CE7-71AA81B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4800"/>
            <a:ext cx="7740352" cy="675928"/>
          </a:xfrm>
        </p:spPr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76400"/>
            <a:ext cx="3600000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052513"/>
            <a:ext cx="7727950" cy="47148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da-D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36096" y="1676400"/>
            <a:ext cx="3600000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2937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04800"/>
            <a:ext cx="708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 i masteren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764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1044" name="Rectangle 20">
            <a:extLst>
              <a:ext uri="{FF2B5EF4-FFF2-40B4-BE49-F238E27FC236}">
                <a16:creationId xmlns:a16="http://schemas.microsoft.com/office/drawing/2014/main" id="{F29F2C5F-6D09-DB4C-A57E-5E3E6591A7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938E08CC-2B4F-4710-9E51-E4032FBA07D6}" type="slidenum">
              <a:rPr lang="da-DK" altLang="da-DK" smtClean="0"/>
              <a:pPr>
                <a:defRPr/>
              </a:pPr>
              <a:t>‹#›</a:t>
            </a:fld>
            <a:endParaRPr lang="da-DK" altLang="da-DK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-72008" y="0"/>
            <a:ext cx="1403648" cy="6858000"/>
          </a:xfrm>
          <a:prstGeom prst="rect">
            <a:avLst/>
          </a:prstGeom>
          <a:solidFill>
            <a:srgbClr val="00394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8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i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1590678"/>
            <a:ext cx="9144000" cy="4708525"/>
          </a:xfrm>
        </p:spPr>
        <p:txBody>
          <a:bodyPr>
            <a:normAutofit/>
          </a:bodyPr>
          <a:lstStyle/>
          <a:p>
            <a:pPr algn="ctr"/>
            <a:r>
              <a:rPr lang="da-DK" b="1" dirty="0"/>
              <a:t>FINANSIEL RAPPORTERING</a:t>
            </a:r>
          </a:p>
          <a:p>
            <a:pPr algn="ctr"/>
            <a:r>
              <a:rPr lang="da-DK" dirty="0"/>
              <a:t>- Teori og regulering, 7. </a:t>
            </a:r>
            <a:r>
              <a:rPr lang="da-DK"/>
              <a:t>udgave 2022</a:t>
            </a:r>
          </a:p>
          <a:p>
            <a:pPr algn="ctr">
              <a:spcBef>
                <a:spcPts val="1800"/>
              </a:spcBef>
            </a:pPr>
            <a:endParaRPr lang="da-DK" sz="2000" b="1" dirty="0">
              <a:solidFill>
                <a:srgbClr val="88BACF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da-DK" sz="2000" b="1" dirty="0">
                <a:solidFill>
                  <a:srgbClr val="88BACF"/>
                </a:solidFill>
              </a:rPr>
              <a:t>Kapitel 6</a:t>
            </a:r>
          </a:p>
          <a:p>
            <a:pPr algn="ctr">
              <a:spcBef>
                <a:spcPts val="1800"/>
              </a:spcBef>
            </a:pPr>
            <a:r>
              <a:rPr lang="da-DK" altLang="da-DK" sz="2000" b="1" dirty="0">
                <a:solidFill>
                  <a:srgbClr val="88BACF"/>
                </a:solidFill>
              </a:rPr>
              <a:t>Forskelle mellem den præstationsorienterede- og den formueorienterede regnskabsteori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28109"/>
      </p:ext>
    </p:extLst>
  </p:cSld>
  <p:clrMapOvr>
    <a:masterClrMapping/>
  </p:clrMapOvr>
  <p:transition advTm="15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000" b="1" dirty="0">
                <a:latin typeface="Times New Roman" panose="02020603050405020304" pitchFamily="18" charset="0"/>
              </a:rPr>
              <a:t>Sammenfatning af principielle forskelle mellem præstationsorienteret teori og formueorienteret teori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3444" y="1967136"/>
            <a:ext cx="6900462" cy="38381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32"/>
    </mc:Choice>
    <mc:Fallback xmlns="">
      <p:transition spd="slow" advTm="13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Indlæringsmål til kapitel 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da-DK" dirty="0"/>
              <a:t>Når du har læst dette kapitel, skal du kunne redegøre for:</a:t>
            </a:r>
          </a:p>
          <a:p>
            <a:pPr eaLnBrk="1" hangingPunct="1"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Hovedforskelle mellem præstations- og formueorienterede regnskabsteorier.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Udviklingen inden for regnskabsregulering.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0"/>
    </mc:Choice>
    <mc:Fallback xmlns="">
      <p:transition spd="slow" advTm="2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Udviklingen i paradigmerne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Som tidligere nævnt skal de to teorier ses som ekstremer inden for forståelsen og opfattelsen af det fundament, som den gældende regnskabspraksis bygger på.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Forståelsen af regnskabsteorierne og et kendskab til udviklingen inden for regnskabsregulering gør derfor, at regnskabsproducent og regnskabsbruger vil kunne navigere inden for teorien og reglerne.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Historisk set var den tidligere regnskabslovgivning i hovedtræk præget af den præstationsorienterede teori, da oprindelig regnskabspraksis var baseret på tankegangen omkring transformationsprocessen, som er beskrevet i kap 4.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På denne baggrund må den formueorienterede, som beskrevet i kap. 5, teori betegnes som en ”udfordrer” af det eksisterende grundlag for regnskabsregulering og dermed også som den ”nyere” teori.</a:t>
            </a:r>
            <a:endParaRPr lang="da-DK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229200"/>
            <a:ext cx="4838700" cy="14668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8"/>
    </mc:Choice>
    <mc:Fallback xmlns="">
      <p:transition spd="slow" advTm="10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Udviklingen i paradigmerne</a:t>
            </a:r>
            <a:endParaRPr lang="da-DK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a-DK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I forbindelse med indførelse af Årsregnskabsloven i 2001 gennemførte Danmark et paradigmeskift fra præstations- til formueorienteret teori for såvel børs - som ikke-børsnoterede virksomheder.</a:t>
            </a:r>
          </a:p>
          <a:p>
            <a:pPr>
              <a:defRPr/>
            </a:pPr>
            <a:endParaRPr lang="da-DK" sz="12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da-DK" sz="1200" b="1" dirty="0">
                <a:cs typeface="Times New Roman" panose="02020603050405020304" pitchFamily="18" charset="0"/>
              </a:rPr>
              <a:t>Når denne tilgang er valgt, skyldes det følgende faktorer:</a:t>
            </a:r>
          </a:p>
          <a:p>
            <a:pPr>
              <a:defRPr/>
            </a:pPr>
            <a:endParaRPr lang="da-DK" sz="1200" b="1" dirty="0"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  <a:defRPr/>
            </a:pPr>
            <a:r>
              <a:rPr lang="da-DK" sz="1200" dirty="0">
                <a:cs typeface="Times New Roman" panose="02020603050405020304" pitchFamily="18" charset="0"/>
              </a:rPr>
              <a:t>Resultatopgørelsens grundstruktur og komponenter er ens i begge modeller, men    kostprismodellens resultatopgørelse fokuserer udelukkende på måling af driftsaktiviteten, mens dagsværdimodellens resultatopgørelse inkluderer en række balancerelaterede poster, som giver “støj” i analysen af driftsaktivitetens økonomiske virkninger</a:t>
            </a:r>
          </a:p>
          <a:p>
            <a:pPr>
              <a:buFont typeface="+mj-lt"/>
              <a:buAutoNum type="arabicPeriod"/>
              <a:defRPr/>
            </a:pPr>
            <a:endParaRPr lang="da-DK" sz="1200" dirty="0"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da-DK" sz="1200" dirty="0">
                <a:cs typeface="Times New Roman" panose="02020603050405020304" pitchFamily="18" charset="0"/>
              </a:rPr>
              <a:t>Investorer og kreditorer er de primære regnskabsbrugere af de officielle formueorienterede årsregnskaber. De er imidlertid også selv regnskabsproducenter i forbindelse med udarbejdelsen af “proforma årsregnskaber”, som danner grundlag overskuds- og pengestrømsprognoser mv.</a:t>
            </a:r>
          </a:p>
          <a:p>
            <a:pPr>
              <a:buFont typeface="+mj-lt"/>
              <a:buAutoNum type="arabicPeriod"/>
              <a:defRPr/>
            </a:pPr>
            <a:endParaRPr lang="da-DK" sz="1200" dirty="0"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da-DK" sz="1200" dirty="0"/>
              <a:t>Da investorer og kreditorer ser en fordel i at anvende samme model i fortid og fremtid, afspejler kostprismodellen ofte brugernes informationsbehov i relation til analyse af resultatopgørelserne i de historiske årsregnskaber.</a:t>
            </a:r>
            <a:r>
              <a:rPr lang="da-DK" sz="12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  <a:defRPr/>
            </a:pPr>
            <a:endParaRPr lang="da-DK" sz="1200" dirty="0"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da-DK" sz="1200" dirty="0">
                <a:cs typeface="Times New Roman" panose="02020603050405020304" pitchFamily="18" charset="0"/>
              </a:rPr>
              <a:t>Kostprismodellen er transaktionsbaseret. Det gør den velegnet til at beskrive sammenhængen mellem resultatopgørelse og pengestrømsopgørelse, da de baseres på de samme transaktioner. Blot indregnes transaktionerne i opgørelserne på forskellige tidspunkter.</a:t>
            </a:r>
          </a:p>
          <a:p>
            <a:pPr>
              <a:buFont typeface="+mj-lt"/>
              <a:buAutoNum type="arabicPeriod"/>
            </a:pPr>
            <a:endParaRPr lang="da-DK" sz="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26"/>
    </mc:Choice>
    <mc:Fallback xmlns="">
      <p:transition spd="slow" advTm="13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Præstationsorienteret regnskabsteori kort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Den præstationsorienterede teori ser virksomheden som en “transformations-proces”, hvor driftsaktiviteten måles direkte i resultatopgørelsen på grundlag af: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da-DK" altLang="da-DK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altLang="da-DK" b="1" dirty="0">
                <a:solidFill>
                  <a:srgbClr val="C00000"/>
                </a:solidFill>
                <a:cs typeface="Times New Roman" panose="02020603050405020304" pitchFamily="18" charset="0"/>
              </a:rPr>
              <a:t>indtægter (varesalg) ÷ omkostninger (medgået ressourceforbrug) = overskud.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altLang="da-DK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Resultatopgørelsen kommer før balancen, som dermed tillægges en sekundær betydning. Således er en række driftsposter i balancen afledt af den regnskabspraksis, som resultatopgørelsen bygger på.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altLang="da-DK" dirty="0"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K</a:t>
            </a:r>
            <a:r>
              <a:rPr lang="da-DK" altLang="da-DK" i="1" dirty="0">
                <a:cs typeface="Times New Roman" panose="02020603050405020304" pitchFamily="18" charset="0"/>
              </a:rPr>
              <a:t>ostprismodellen</a:t>
            </a:r>
            <a:r>
              <a:rPr lang="da-DK" altLang="da-DK" dirty="0">
                <a:cs typeface="Times New Roman" panose="02020603050405020304" pitchFamily="18" charset="0"/>
              </a:rPr>
              <a:t> danner det teoretiske grundlag for såvel </a:t>
            </a:r>
            <a:r>
              <a:rPr lang="da-DK" altLang="da-DK" i="1" dirty="0">
                <a:cs typeface="Times New Roman" panose="02020603050405020304" pitchFamily="18" charset="0"/>
              </a:rPr>
              <a:t>historiske årsregnskaber</a:t>
            </a:r>
            <a:r>
              <a:rPr lang="da-DK" altLang="da-DK" dirty="0">
                <a:cs typeface="Times New Roman" panose="02020603050405020304" pitchFamily="18" charset="0"/>
              </a:rPr>
              <a:t> som </a:t>
            </a:r>
            <a:r>
              <a:rPr lang="da-DK" altLang="da-DK" i="1" dirty="0">
                <a:cs typeface="Times New Roman" panose="02020603050405020304" pitchFamily="18" charset="0"/>
              </a:rPr>
              <a:t>budgetterede årsregnskaber</a:t>
            </a:r>
            <a:r>
              <a:rPr lang="da-DK" altLang="da-DK" dirty="0">
                <a:cs typeface="Times New Roman" panose="02020603050405020304" pitchFamily="18" charset="0"/>
              </a:rPr>
              <a:t> – de såkaldte </a:t>
            </a:r>
            <a:r>
              <a:rPr lang="da-DK" altLang="da-DK" i="1" dirty="0">
                <a:cs typeface="Times New Roman" panose="02020603050405020304" pitchFamily="18" charset="0"/>
              </a:rPr>
              <a:t>“proforma årsregnskaber”</a:t>
            </a:r>
            <a:r>
              <a:rPr lang="da-DK" altLang="da-DK" dirty="0">
                <a:cs typeface="Times New Roman" panose="02020603050405020304" pitchFamily="18" charset="0"/>
              </a:rPr>
              <a:t>.</a:t>
            </a:r>
          </a:p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0"/>
    </mc:Choice>
    <mc:Fallback xmlns="">
      <p:transition spd="slow" advTm="5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Præstationsorienteret regnskabsteori kort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Den måler overskuddet i resultatopgørelsen på basis af periodens transaktioner til deres kost- og salgspriser, dvs. </a:t>
            </a:r>
            <a:r>
              <a:rPr lang="da-DK" altLang="da-DK" i="1" dirty="0">
                <a:cs typeface="Times New Roman" panose="02020603050405020304" pitchFamily="18" charset="0"/>
              </a:rPr>
              <a:t>transaktionsbaserede måleattributter</a:t>
            </a:r>
            <a:r>
              <a:rPr lang="da-DK" altLang="da-DK" dirty="0">
                <a:cs typeface="Times New Roman" panose="02020603050405020304" pitchFamily="18" charset="0"/>
              </a:rPr>
              <a:t>.	</a:t>
            </a:r>
          </a:p>
          <a:p>
            <a:pPr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Transaktionspriserne realiseres før eller siden i pengestrømme afhængigt af transaktionstidspunkt, kredittider mv.</a:t>
            </a:r>
          </a:p>
          <a:p>
            <a:pPr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Det regnskabsmæssige overskud repræsenterer dermed periodens bidrag til nettopengestrømme på langt sigt.</a:t>
            </a:r>
          </a:p>
          <a:p>
            <a:pPr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I det videre perspektiv har kostprismodellen anvendt på historiske årsregnskaber til formål at levere historiske “</a:t>
            </a:r>
            <a:r>
              <a:rPr lang="da-DK" altLang="da-DK" dirty="0" err="1">
                <a:cs typeface="Times New Roman" panose="02020603050405020304" pitchFamily="18" charset="0"/>
              </a:rPr>
              <a:t>rådata</a:t>
            </a:r>
            <a:r>
              <a:rPr lang="da-DK" altLang="da-DK" dirty="0">
                <a:cs typeface="Times New Roman" panose="02020603050405020304" pitchFamily="18" charset="0"/>
              </a:rPr>
              <a:t>” til eksterne brugere med henblik på </a:t>
            </a:r>
            <a:r>
              <a:rPr lang="da-DK" altLang="da-DK" i="1" dirty="0">
                <a:cs typeface="Times New Roman" panose="02020603050405020304" pitchFamily="18" charset="0"/>
              </a:rPr>
              <a:t>brugernes egne prognoser af proforma årsregnskaber</a:t>
            </a:r>
            <a:r>
              <a:rPr lang="da-DK" altLang="da-DK" dirty="0">
                <a:cs typeface="Times New Roman" panose="02020603050405020304" pitchFamily="18" charset="0"/>
              </a:rPr>
              <a:t> og pengestrømme som grundlag for værdiansættelse af virksomheder eller aktier, bedømmelse af kreditværdighed mv.</a:t>
            </a:r>
          </a:p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9"/>
    </mc:Choice>
    <mc:Fallback xmlns="">
      <p:transition spd="slow" advTm="3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Formueorienteret regnskabsteori kort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Den formueorienterede teori ser virksomheden som “</a:t>
            </a:r>
            <a:r>
              <a:rPr lang="da-DK" altLang="da-DK" b="1" dirty="0">
                <a:cs typeface="Times New Roman" panose="02020603050405020304" pitchFamily="18" charset="0"/>
              </a:rPr>
              <a:t>et væksthus for aktiver</a:t>
            </a:r>
            <a:r>
              <a:rPr lang="da-DK" altLang="da-DK" dirty="0">
                <a:cs typeface="Times New Roman" panose="02020603050405020304" pitchFamily="18" charset="0"/>
              </a:rPr>
              <a:t>”, hvor driftsaktiviteten måles indirekte via transformationsprocessens virkninger på nettoaktiver/egenkapital i balancen.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Periodens overskud måles i balancen på grundlag af: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a-DK" altLang="da-DK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da-DK" altLang="da-DK" b="1" dirty="0">
                <a:solidFill>
                  <a:srgbClr val="0070C0"/>
                </a:solidFill>
                <a:cs typeface="Times New Roman" panose="02020603050405020304" pitchFamily="18" charset="0"/>
              </a:rPr>
              <a:t>nettoaktiver/egenkapital (ultimo) ÷ nettoaktiver/egenkapital (primo) = overskud.</a:t>
            </a:r>
            <a:r>
              <a:rPr lang="da-DK" altLang="da-DK" dirty="0"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a-DK" altLang="da-DK" dirty="0"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Balancen kommer før resultatopgørelsen, som dermed tillægges en sekundær betydning.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Den er reduceret til at klassificere og præsentere balanceændringerne i form af indtægter, omkostninger og overskud.</a:t>
            </a:r>
          </a:p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2"/>
    </mc:Choice>
    <mc:Fallback xmlns="">
      <p:transition spd="slow" advTm="4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Formueorienteret regnskabsteori kort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altLang="da-DK" dirty="0">
                <a:cs typeface="Times New Roman" panose="02020603050405020304" pitchFamily="18" charset="0"/>
              </a:rPr>
              <a:t>Den måler overskuddet i balancen på basis af </a:t>
            </a:r>
            <a:r>
              <a:rPr lang="da-DK" altLang="da-DK" i="1" dirty="0">
                <a:cs typeface="Times New Roman" panose="02020603050405020304" pitchFamily="18" charset="0"/>
              </a:rPr>
              <a:t>dagsværdibaserede måleattributter</a:t>
            </a:r>
            <a:r>
              <a:rPr lang="da-DK" altLang="da-DK" dirty="0">
                <a:cs typeface="Times New Roman" panose="02020603050405020304" pitchFamily="18" charset="0"/>
              </a:rPr>
              <a:t>, der repræsenterer dagsværdien på balancedagen af de positive og negative pengestrømme, aktiver og forpligtelser forventes at påføre virksomheden i fremtiden.</a:t>
            </a:r>
          </a:p>
          <a:p>
            <a:endParaRPr lang="da-DK" altLang="da-DK" dirty="0">
              <a:cs typeface="Times New Roman" panose="02020603050405020304" pitchFamily="18" charset="0"/>
            </a:endParaRPr>
          </a:p>
          <a:p>
            <a:r>
              <a:rPr lang="da-DK" altLang="da-DK" dirty="0">
                <a:cs typeface="Times New Roman" panose="02020603050405020304" pitchFamily="18" charset="0"/>
              </a:rPr>
              <a:t>Dagsværdier er kun mulige at opgøretilnærmelsesvis, da dagsværdier repræsenterer den værdi, som to uafhængige parter vil handle et aktiv til. </a:t>
            </a:r>
          </a:p>
          <a:p>
            <a:endParaRPr lang="da-DK" altLang="da-DK" dirty="0">
              <a:cs typeface="Times New Roman" panose="02020603050405020304" pitchFamily="18" charset="0"/>
            </a:endParaRPr>
          </a:p>
          <a:p>
            <a:r>
              <a:rPr lang="da-DK" altLang="da-DK" dirty="0">
                <a:cs typeface="Times New Roman" panose="02020603050405020304" pitchFamily="18" charset="0"/>
              </a:rPr>
              <a:t>Da der vil findes forskellige perceptioner af denne værdi, vil dagsværdien derfor kun kunne tilnærmes, da den vil være forskellig fra køber til køber. </a:t>
            </a:r>
          </a:p>
          <a:p>
            <a:endParaRPr lang="da-DK" altLang="da-DK" dirty="0">
              <a:cs typeface="Times New Roman" panose="02020603050405020304" pitchFamily="18" charset="0"/>
            </a:endParaRPr>
          </a:p>
          <a:p>
            <a:r>
              <a:rPr lang="da-DK" altLang="da-DK" dirty="0">
                <a:cs typeface="Times New Roman" panose="02020603050405020304" pitchFamily="18" charset="0"/>
              </a:rPr>
              <a:t>Tilnærmelser af dagsværdier kan være tilbagediskonteret kapitalværdi, salgspris (markedspris) og lignende </a:t>
            </a:r>
          </a:p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3"/>
    </mc:Choice>
    <mc:Fallback xmlns="">
      <p:transition spd="slow" advTm="7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Fordele ved de to paradigmer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altLang="da-DK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Præstationsorienteret</a:t>
            </a: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Som indlysende fordele ved at anvende historisk kostpris i den præstationsorienterede teori er først og fremmest, at regnskabsdata er enkle at producere, da de bygger på historiske transaktioner.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Der er derfor ikke behov for at foretage større analyser af kapitalværdier/ dagsværdier for enkelte aktiver, hvorfor denne model kan benyttes uden større kendskab hertil m.m.</a:t>
            </a:r>
          </a:p>
          <a:p>
            <a:pPr marL="0" indent="0">
              <a:buNone/>
            </a:pPr>
            <a:endParaRPr lang="da-DK" altLang="da-DK" sz="1400" dirty="0"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altLang="da-DK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Formueorienteret</a:t>
            </a:r>
            <a:endParaRPr lang="da-DK" altLang="da-DK" sz="14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altLang="da-DK" sz="14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Den klare fordel ved den formueorienterede regnskabsteori er herved, hvis regnskabsbruger gerne vil benytte virksomhedens eksterne årsregnskab som en forudsigelse af fremtiden.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altLang="da-DK" sz="1400" dirty="0">
                <a:cs typeface="Times New Roman" panose="02020603050405020304" pitchFamily="18" charset="0"/>
              </a:rPr>
              <a:t>Uanset om regnskabsbrugeren tager form af mulige investorer, långivere, medarbejdere eller et utal af øvrige regnskabsbrugere, vil disse have en væsentlig interesse i virksomhedens fremtidige udsigter til at skabe vækst m.m.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sz="1400" dirty="0"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16"/>
    </mc:Choice>
    <mc:Fallback xmlns="">
      <p:transition spd="slow" advTm="12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62469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CBCBCB"/>
      </a:hlink>
      <a:folHlink>
        <a:srgbClr val="FFFFFF"/>
      </a:folHlink>
    </a:clrScheme>
    <a:fontScheme name="6246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62469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2469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864</Words>
  <Application>Microsoft Office PowerPoint</Application>
  <PresentationFormat>On-screen Show (4:3)</PresentationFormat>
  <Paragraphs>67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Verdana</vt:lpstr>
      <vt:lpstr>Wingdings 2</vt:lpstr>
      <vt:lpstr>62469</vt:lpstr>
      <vt:lpstr>PowerPoint Presentation</vt:lpstr>
      <vt:lpstr>Indlæringsmål til kapitel 6</vt:lpstr>
      <vt:lpstr>Udviklingen i paradigmerne</vt:lpstr>
      <vt:lpstr>Udviklingen i paradigmerne</vt:lpstr>
      <vt:lpstr>Præstationsorienteret regnskabsteori kort</vt:lpstr>
      <vt:lpstr>Præstationsorienteret regnskabsteori kort</vt:lpstr>
      <vt:lpstr>Formueorienteret regnskabsteori kort</vt:lpstr>
      <vt:lpstr>Formueorienteret regnskabsteori kort</vt:lpstr>
      <vt:lpstr>Fordele ved de to paradigmer</vt:lpstr>
      <vt:lpstr>Sammenfatning af principielle forskelle mellem præstationsorienteret teori og formueorienteret teori</vt:lpstr>
    </vt:vector>
  </TitlesOfParts>
  <Company>clasen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Danske eksempler på positiv regnskabsforskning</dc:title>
  <dc:creator>Jesper</dc:creator>
  <cp:lastModifiedBy>Kyhnauv-Vejgaard, Peter</cp:lastModifiedBy>
  <cp:revision>118</cp:revision>
  <cp:lastPrinted>1601-01-01T00:00:00Z</cp:lastPrinted>
  <dcterms:created xsi:type="dcterms:W3CDTF">2006-08-14T18:26:39Z</dcterms:created>
  <dcterms:modified xsi:type="dcterms:W3CDTF">2022-08-29T07:41:47Z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2022-08-29T07:41:45Z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b55980d0-feed-4403-b175-441e7ba92ca2</vt:lpwstr>
  </property>
  <property fmtid="{D5CDD505-2E9C-101B-9397-08002B2CF9AE}" pid="8" name="MSIP_Label_ea60d57e-af5b-4752-ac57-3e4f28ca11dc_ContentBits">
    <vt:lpwstr>0</vt:lpwstr>
  </property>
</Properties>
</file>