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51" r:id="rId5"/>
    <p:sldId id="371" r:id="rId6"/>
    <p:sldId id="365" r:id="rId7"/>
    <p:sldId id="381" r:id="rId8"/>
    <p:sldId id="368" r:id="rId9"/>
    <p:sldId id="369" r:id="rId10"/>
    <p:sldId id="370" r:id="rId11"/>
    <p:sldId id="376" r:id="rId12"/>
    <p:sldId id="372" r:id="rId13"/>
    <p:sldId id="373" r:id="rId14"/>
    <p:sldId id="374" r:id="rId15"/>
    <p:sldId id="375" r:id="rId16"/>
    <p:sldId id="377" r:id="rId17"/>
    <p:sldId id="382" r:id="rId18"/>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2" autoAdjust="0"/>
    <p:restoredTop sz="94694" autoAdjust="0"/>
  </p:normalViewPr>
  <p:slideViewPr>
    <p:cSldViewPr>
      <p:cViewPr varScale="1">
        <p:scale>
          <a:sx n="108" d="100"/>
          <a:sy n="108" d="100"/>
        </p:scale>
        <p:origin x="18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‹nr.›</a:t>
            </a:fld>
            <a:endParaRPr lang="da-DK" alt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‹nr.›</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p:spPr>
        <p:txBody>
          <a:bodyPr>
            <a:normAutofit/>
          </a:bodyPr>
          <a:lstStyle/>
          <a:p>
            <a:pPr algn="ctr"/>
            <a:r>
              <a:rPr lang="da-DK" b="1" dirty="0"/>
              <a:t>FINANSIEL RAPPORTERING</a:t>
            </a:r>
          </a:p>
          <a:p>
            <a:pPr algn="ctr"/>
            <a:r>
              <a:rPr lang="da-DK" dirty="0"/>
              <a:t>- Teori og regulering, 7. 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9</a:t>
            </a:r>
          </a:p>
          <a:p>
            <a:pPr algn="ctr">
              <a:spcBef>
                <a:spcPts val="1800"/>
              </a:spcBef>
            </a:pPr>
            <a:r>
              <a:rPr lang="da-DK" altLang="da-DK" sz="2000" b="1" dirty="0">
                <a:solidFill>
                  <a:srgbClr val="88BACF"/>
                </a:solidFill>
              </a:rPr>
              <a:t>Egenkapital og forpligtelser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94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pPr>
            <a:r>
              <a:rPr lang="da-DK" altLang="da-DK" dirty="0">
                <a:ea typeface="SimSun" panose="02010600030101010101" pitchFamily="2" charset="-122"/>
                <a:cs typeface="Times New Roman" panose="02020603050405020304" pitchFamily="18" charset="0"/>
              </a:rPr>
              <a:t>Selvom definitionen er opfyldt, er det ikke sikkert, at en forpligtelse bør indregnes i balancen. </a:t>
            </a:r>
          </a:p>
          <a:p>
            <a:pPr>
              <a:lnSpc>
                <a:spcPct val="115000"/>
              </a:lnSpc>
            </a:pPr>
            <a:endParaRPr lang="da-DK" altLang="da-DK" dirty="0">
              <a:ea typeface="SimSun" panose="02010600030101010101" pitchFamily="2" charset="-122"/>
              <a:cs typeface="Times New Roman" panose="02020603050405020304" pitchFamily="18" charset="0"/>
            </a:endParaRPr>
          </a:p>
          <a:p>
            <a:pPr>
              <a:lnSpc>
                <a:spcPct val="115000"/>
              </a:lnSpc>
            </a:pPr>
            <a:r>
              <a:rPr lang="da-DK" altLang="da-DK" dirty="0">
                <a:ea typeface="SimSun" panose="02010600030101010101" pitchFamily="2" charset="-122"/>
                <a:cs typeface="Times New Roman" panose="02020603050405020304" pitchFamily="18" charset="0"/>
              </a:rPr>
              <a:t>Den kan alternativt oplyses i noterne eller måske slet ikke oplyses, fordi den er uvæsentlig. </a:t>
            </a:r>
          </a:p>
          <a:p>
            <a:pPr>
              <a:lnSpc>
                <a:spcPct val="115000"/>
              </a:lnSpc>
            </a:pPr>
            <a:endParaRPr lang="da-DK" altLang="da-DK" i="1" dirty="0">
              <a:ea typeface="SimSun" panose="02010600030101010101" pitchFamily="2" charset="-122"/>
              <a:cs typeface="Times New Roman" panose="02020603050405020304" pitchFamily="18" charset="0"/>
            </a:endParaRPr>
          </a:p>
          <a:p>
            <a:pPr>
              <a:lnSpc>
                <a:spcPct val="115000"/>
              </a:lnSpc>
            </a:pPr>
            <a:r>
              <a:rPr lang="da-DK" altLang="da-DK" i="1" dirty="0">
                <a:ea typeface="SimSun" panose="02010600030101010101" pitchFamily="2" charset="-122"/>
                <a:cs typeface="Times New Roman" panose="02020603050405020304" pitchFamily="18" charset="0"/>
              </a:rPr>
              <a:t>For at være kvalificeret til indregning kræves følgende kriterier opfyldt:</a:t>
            </a:r>
            <a:endParaRPr lang="da-DK" altLang="da-DK" dirty="0">
              <a:ea typeface="SimSun" panose="02010600030101010101" pitchFamily="2" charset="-122"/>
              <a:cs typeface="Times New Roman" panose="02020603050405020304" pitchFamily="18" charset="0"/>
            </a:endParaRPr>
          </a:p>
          <a:p>
            <a:pPr>
              <a:lnSpc>
                <a:spcPts val="1350"/>
              </a:lnSpc>
            </a:pPr>
            <a:endParaRPr lang="da-DK" altLang="da-DK" dirty="0">
              <a:solidFill>
                <a:srgbClr val="000000"/>
              </a:solidFill>
              <a:ea typeface="SimSun" panose="02010600030101010101" pitchFamily="2" charset="-122"/>
              <a:cs typeface="Times New Roman" panose="02020603050405020304" pitchFamily="18" charset="0"/>
            </a:endParaRPr>
          </a:p>
          <a:p>
            <a:pPr>
              <a:lnSpc>
                <a:spcPct val="115000"/>
              </a:lnSpc>
            </a:pPr>
            <a:r>
              <a:rPr lang="da-DK" altLang="da-DK" dirty="0">
                <a:ea typeface="SimSun" panose="02010600030101010101" pitchFamily="2" charset="-122"/>
                <a:cs typeface="Times New Roman" panose="02020603050405020304" pitchFamily="18" charset="0"/>
              </a:rPr>
              <a:t>Virksomheden har en retlig eller faktisk forpligtelse på balancedagen som resultat af en tidligere begivenhed (forpligtende begivenhed).</a:t>
            </a:r>
            <a:endParaRPr lang="da-DK" dirty="0"/>
          </a:p>
        </p:txBody>
      </p:sp>
      <p:sp>
        <p:nvSpPr>
          <p:cNvPr id="4" name="Text Placeholder 3"/>
          <p:cNvSpPr>
            <a:spLocks noGrp="1"/>
          </p:cNvSpPr>
          <p:nvPr>
            <p:ph type="body" sz="quarter" idx="11"/>
          </p:nvPr>
        </p:nvSpPr>
        <p:spPr/>
        <p:txBody>
          <a:bodyPr/>
          <a:lstStyle/>
          <a:p>
            <a:r>
              <a:rPr lang="da-DK" dirty="0"/>
              <a:t>Indregningskriterier for forpligtelser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3016290"/>
      </p:ext>
    </p:extLst>
  </p:cSld>
  <p:clrMapOvr>
    <a:masterClrMapping/>
  </p:clrMapOvr>
  <mc:AlternateContent xmlns:mc="http://schemas.openxmlformats.org/markup-compatibility/2006" xmlns:p14="http://schemas.microsoft.com/office/powerpoint/2010/main">
    <mc:Choice Requires="p14">
      <p:transition spd="slow" p14:dur="2000" advTm="43808"/>
    </mc:Choice>
    <mc:Fallback xmlns="">
      <p:transition spd="slow" advTm="4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spcAft>
                <a:spcPts val="1000"/>
              </a:spcAft>
            </a:pPr>
            <a:r>
              <a:rPr lang="da-DK" altLang="da-DK" i="1" dirty="0">
                <a:cs typeface="Times New Roman" panose="02020603050405020304" pitchFamily="18" charset="0"/>
              </a:rPr>
              <a:t>Overskudsmanipulation</a:t>
            </a:r>
            <a:r>
              <a:rPr lang="da-DK" altLang="da-DK" dirty="0">
                <a:cs typeface="Times New Roman" panose="02020603050405020304" pitchFamily="18" charset="0"/>
              </a:rPr>
              <a:t> bliver anvendt i specielle sammenhænge. </a:t>
            </a:r>
          </a:p>
          <a:p>
            <a:pPr>
              <a:lnSpc>
                <a:spcPct val="115000"/>
              </a:lnSpc>
              <a:spcAft>
                <a:spcPts val="1000"/>
              </a:spcAft>
            </a:pPr>
            <a:r>
              <a:rPr lang="da-DK" altLang="da-DK" dirty="0">
                <a:cs typeface="Times New Roman" panose="02020603050405020304" pitchFamily="18" charset="0"/>
              </a:rPr>
              <a:t>Fx i forbindelse med </a:t>
            </a:r>
            <a:r>
              <a:rPr lang="da-DK" altLang="da-DK" i="1" dirty="0">
                <a:cs typeface="Times New Roman" panose="02020603050405020304" pitchFamily="18" charset="0"/>
              </a:rPr>
              <a:t>ledelsesskift</a:t>
            </a:r>
            <a:r>
              <a:rPr lang="da-DK" altLang="da-DK" dirty="0">
                <a:cs typeface="Times New Roman" panose="02020603050405020304" pitchFamily="18" charset="0"/>
              </a:rPr>
              <a:t>, hvor den afgående ledelse blev tillagt det store tab, og den ny ledelse tog æren for de kommende års vækst. </a:t>
            </a:r>
          </a:p>
          <a:p>
            <a:pPr>
              <a:lnSpc>
                <a:spcPct val="115000"/>
              </a:lnSpc>
              <a:spcAft>
                <a:spcPts val="1000"/>
              </a:spcAft>
            </a:pPr>
            <a:r>
              <a:rPr lang="da-DK" altLang="da-DK" dirty="0">
                <a:cs typeface="Times New Roman" panose="02020603050405020304" pitchFamily="18" charset="0"/>
              </a:rPr>
              <a:t>Eller ved salg eller indstilling af en aktivitet </a:t>
            </a:r>
            <a:r>
              <a:rPr lang="da-DK" altLang="da-DK" i="1" dirty="0">
                <a:cs typeface="Times New Roman" panose="02020603050405020304" pitchFamily="18" charset="0"/>
              </a:rPr>
              <a:t>(ophørende aktivitet)</a:t>
            </a:r>
            <a:r>
              <a:rPr lang="da-DK" altLang="da-DK" dirty="0">
                <a:cs typeface="Times New Roman" panose="02020603050405020304" pitchFamily="18" charset="0"/>
              </a:rPr>
              <a:t>, hvor ledelsen havde incitament til at fremrykke og omkostningsføre andele af kommende perioders omkostninger fra den fortsættende aktivitet i den ophørende aktivitets resultat- (underskuds-) måling for at forbedre fremtidsudsigterne for den aktivitet, som regnskabsbrugerne tillagde størst betydning.</a:t>
            </a:r>
          </a:p>
        </p:txBody>
      </p:sp>
      <p:sp>
        <p:nvSpPr>
          <p:cNvPr id="4" name="Text Placeholder 3"/>
          <p:cNvSpPr>
            <a:spLocks noGrp="1"/>
          </p:cNvSpPr>
          <p:nvPr>
            <p:ph type="body" sz="quarter" idx="11"/>
          </p:nvPr>
        </p:nvSpPr>
        <p:spPr/>
        <p:txBody>
          <a:bodyPr/>
          <a:lstStyle/>
          <a:p>
            <a:r>
              <a:rPr lang="da-DK" altLang="da-DK" dirty="0"/>
              <a:t>Big </a:t>
            </a:r>
            <a:r>
              <a:rPr lang="da-DK" altLang="da-DK" dirty="0" err="1"/>
              <a:t>bath</a:t>
            </a:r>
            <a:r>
              <a:rPr lang="da-DK" altLang="da-DK" dirty="0"/>
              <a:t> provisions</a:t>
            </a:r>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0208951"/>
      </p:ext>
    </p:extLst>
  </p:cSld>
  <p:clrMapOvr>
    <a:masterClrMapping/>
  </p:clrMapOvr>
  <mc:AlternateContent xmlns:mc="http://schemas.openxmlformats.org/markup-compatibility/2006" xmlns:p14="http://schemas.microsoft.com/office/powerpoint/2010/main">
    <mc:Choice Requires="p14">
      <p:transition spd="slow" p14:dur="2000" advTm="121228"/>
    </mc:Choice>
    <mc:Fallback xmlns="">
      <p:transition spd="slow" advTm="12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Overskudsplanlægning/udjævning</a:t>
            </a:r>
          </a:p>
        </p:txBody>
      </p:sp>
      <p:sp>
        <p:nvSpPr>
          <p:cNvPr id="3" name="Text Placeholder 2"/>
          <p:cNvSpPr>
            <a:spLocks noGrp="1"/>
          </p:cNvSpPr>
          <p:nvPr>
            <p:ph type="body" sz="quarter" idx="11"/>
          </p:nvPr>
        </p:nvSpPr>
        <p:spPr/>
        <p:txBody>
          <a:bodyPr/>
          <a:lstStyle/>
          <a:p>
            <a:r>
              <a:rPr lang="da-DK" altLang="da-DK" dirty="0"/>
              <a:t>Big </a:t>
            </a:r>
            <a:r>
              <a:rPr lang="da-DK" altLang="da-DK" dirty="0" err="1"/>
              <a:t>bath</a:t>
            </a:r>
            <a:r>
              <a:rPr lang="da-DK" altLang="da-DK" dirty="0"/>
              <a:t> provisions</a:t>
            </a:r>
            <a:endParaRPr lang="da-DK" dirty="0"/>
          </a:p>
          <a:p>
            <a:endParaRPr lang="da-DK" dirty="0"/>
          </a:p>
        </p:txBody>
      </p:sp>
      <p:sp>
        <p:nvSpPr>
          <p:cNvPr id="2" name="Content Placeholder 1"/>
          <p:cNvSpPr>
            <a:spLocks noGrp="1"/>
          </p:cNvSpPr>
          <p:nvPr>
            <p:ph idx="1"/>
          </p:nvPr>
        </p:nvSpPr>
        <p:spPr/>
        <p:txBody>
          <a:bodyPr/>
          <a:lstStyle/>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a:p>
            <a:pPr eaLnBrk="1" hangingPunct="1">
              <a:buFontTx/>
              <a:buAutoNum type="arabicPeriod"/>
            </a:pPr>
            <a:endParaRPr lang="da-DK" altLang="da-DK" dirty="0">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1907704" y="3356992"/>
            <a:ext cx="6284003" cy="149736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20622268"/>
      </p:ext>
    </p:extLst>
  </p:cSld>
  <p:clrMapOvr>
    <a:masterClrMapping/>
  </p:clrMapOvr>
  <mc:AlternateContent xmlns:mc="http://schemas.openxmlformats.org/markup-compatibility/2006" xmlns:p14="http://schemas.microsoft.com/office/powerpoint/2010/main">
    <mc:Choice Requires="p14">
      <p:transition spd="slow" p14:dur="2000" advTm="202294"/>
    </mc:Choice>
    <mc:Fallback xmlns="">
      <p:transition spd="slow" advTm="20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a:t>Definition af forskellige kategorier af forpligtelser</a:t>
            </a:r>
          </a:p>
        </p:txBody>
      </p:sp>
      <p:sp>
        <p:nvSpPr>
          <p:cNvPr id="47106" name="Rectangle 3"/>
          <p:cNvSpPr>
            <a:spLocks noGrp="1" noChangeArrowheads="1"/>
          </p:cNvSpPr>
          <p:nvPr>
            <p:ph idx="1"/>
          </p:nvPr>
        </p:nvSpPr>
        <p:spPr/>
        <p:txBody>
          <a:bodyPr/>
          <a:lstStyle/>
          <a:p>
            <a:pPr marL="2687638" indent="-2687638" eaLnBrk="1" hangingPunct="1">
              <a:lnSpc>
                <a:spcPct val="80000"/>
              </a:lnSpc>
              <a:buFontTx/>
              <a:buNone/>
            </a:pPr>
            <a:endParaRPr lang="da-DK" altLang="da-DK" sz="1400" dirty="0"/>
          </a:p>
          <a:p>
            <a:pPr marL="2687638" indent="-2687638" eaLnBrk="1" hangingPunct="1">
              <a:lnSpc>
                <a:spcPct val="80000"/>
              </a:lnSpc>
              <a:buFontTx/>
              <a:buNone/>
            </a:pPr>
            <a:r>
              <a:rPr lang="da-DK" altLang="da-DK" sz="1400" dirty="0"/>
              <a:t>Juridiske forpligtelser: 	En juridisk forpligtelse kan fremgå af en aftale, lovgivning eller retspraksis:</a:t>
            </a:r>
          </a:p>
          <a:p>
            <a:pPr marL="2687638" indent="-2687638" eaLnBrk="1" hangingPunct="1">
              <a:lnSpc>
                <a:spcPct val="80000"/>
              </a:lnSpc>
              <a:buFontTx/>
              <a:buNone/>
            </a:pPr>
            <a:endParaRPr lang="da-DK" altLang="da-DK" sz="1400" dirty="0"/>
          </a:p>
          <a:p>
            <a:pPr marL="2687638" indent="-2687638" eaLnBrk="1" hangingPunct="1">
              <a:lnSpc>
                <a:spcPct val="80000"/>
              </a:lnSpc>
              <a:buFontTx/>
              <a:buNone/>
            </a:pPr>
            <a:r>
              <a:rPr lang="da-DK" altLang="da-DK" sz="1400" dirty="0"/>
              <a:t>Faktiske forpligtelser:	En faktisk forpligtelse opstår, når virksomheden gennem sin handelsmåde har givet udtryk for, at den påtager sig bestemte forpligtelser, og at den herved har skabt berettiget forventninger hos tredjemand om at ville afvikle disse forpligtelser</a:t>
            </a:r>
          </a:p>
          <a:p>
            <a:pPr marL="2687638" indent="-2687638" eaLnBrk="1" hangingPunct="1">
              <a:lnSpc>
                <a:spcPct val="80000"/>
              </a:lnSpc>
              <a:buFontTx/>
              <a:buNone/>
            </a:pPr>
            <a:endParaRPr lang="da-DK" altLang="da-DK" sz="1400" dirty="0"/>
          </a:p>
          <a:p>
            <a:pPr marL="2687638" indent="-2687638" eaLnBrk="1" hangingPunct="1">
              <a:lnSpc>
                <a:spcPct val="80000"/>
              </a:lnSpc>
              <a:buFontTx/>
              <a:buNone/>
            </a:pPr>
            <a:r>
              <a:rPr lang="da-DK" altLang="da-DK" sz="1400" dirty="0"/>
              <a:t>Hensatte forpligtelser:	Forpligtelser, der er uvisse med hensyn til størrelse eller forfaldstid, og som vedrører regnskabsåret eller tidligere regnskabsår.</a:t>
            </a:r>
          </a:p>
          <a:p>
            <a:pPr marL="2687638" indent="-2687638" eaLnBrk="1" hangingPunct="1">
              <a:lnSpc>
                <a:spcPct val="80000"/>
              </a:lnSpc>
              <a:buFontTx/>
              <a:buNone/>
            </a:pPr>
            <a:endParaRPr lang="da-DK" altLang="da-DK" sz="1400" dirty="0"/>
          </a:p>
          <a:p>
            <a:pPr marL="2687638" indent="-2687638" eaLnBrk="1" hangingPunct="1">
              <a:lnSpc>
                <a:spcPct val="80000"/>
              </a:lnSpc>
              <a:buFontTx/>
              <a:buNone/>
            </a:pPr>
            <a:r>
              <a:rPr lang="da-DK" altLang="da-DK" sz="1400" dirty="0" err="1"/>
              <a:t>Eventual</a:t>
            </a:r>
            <a:r>
              <a:rPr lang="da-DK" altLang="da-DK" sz="1400" dirty="0"/>
              <a:t> forpligtelser:	1. et forhold, der eksisterer på balancedagen som resultat af tidligere begivenheder, og som han medføre afståelse af fremtidige begivenheder, som er uden for virksomhedens kontrol eller</a:t>
            </a:r>
          </a:p>
          <a:p>
            <a:pPr marL="2687638" indent="-2687638" eaLnBrk="1" hangingPunct="1">
              <a:lnSpc>
                <a:spcPct val="80000"/>
              </a:lnSpc>
              <a:buFontTx/>
              <a:buNone/>
            </a:pPr>
            <a:br>
              <a:rPr lang="da-DK" altLang="da-DK" sz="1400" dirty="0"/>
            </a:br>
            <a:r>
              <a:rPr lang="da-DK" altLang="da-DK" sz="1400" dirty="0"/>
              <a:t>2. en forpligtelse, der eksisterer på balancedagen som resultat af tidligere begivenheder, men hvor det ikke er sandsynligt, at afviklingen vil medføre afståelse af fremtidige økonomiske fordele, eller</a:t>
            </a:r>
          </a:p>
          <a:p>
            <a:pPr marL="2687638" indent="-2687638" eaLnBrk="1" hangingPunct="1">
              <a:lnSpc>
                <a:spcPct val="80000"/>
              </a:lnSpc>
              <a:buFontTx/>
              <a:buNone/>
            </a:pPr>
            <a:br>
              <a:rPr lang="da-DK" altLang="da-DK" sz="1400" dirty="0"/>
            </a:br>
            <a:r>
              <a:rPr lang="da-DK" altLang="da-DK" sz="1400" dirty="0"/>
              <a:t>3. en forpligtelse, hvis beløbsmæssige størrelse ikke kan måles med tilstrækkelig pålidelighed</a:t>
            </a:r>
          </a:p>
          <a:p>
            <a:pPr marL="2687638" indent="-2687638" eaLnBrk="1" hangingPunct="1">
              <a:lnSpc>
                <a:spcPct val="80000"/>
              </a:lnSpc>
              <a:buFontTx/>
              <a:buNone/>
            </a:pPr>
            <a:endParaRPr lang="da-DK" altLang="da-DK" sz="1400" dirty="0"/>
          </a:p>
        </p:txBody>
      </p:sp>
      <p:sp>
        <p:nvSpPr>
          <p:cNvPr id="2" name="Text Placeholder 1"/>
          <p:cNvSpPr>
            <a:spLocks noGrp="1"/>
          </p:cNvSpPr>
          <p:nvPr>
            <p:ph type="body" sz="quarter" idx="11"/>
          </p:nvPr>
        </p:nvSpPr>
        <p:spPr/>
        <p:txBody>
          <a:bodyPr/>
          <a:lstStyle/>
          <a:p>
            <a:endParaRPr lang="da-DK"/>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062954"/>
      </p:ext>
    </p:extLst>
  </p:cSld>
  <p:clrMapOvr>
    <a:masterClrMapping/>
  </p:clrMapOvr>
  <mc:AlternateContent xmlns:mc="http://schemas.openxmlformats.org/markup-compatibility/2006" xmlns:p14="http://schemas.microsoft.com/office/powerpoint/2010/main">
    <mc:Choice Requires="p14">
      <p:transition spd="slow" p14:dur="2000" advTm="18304"/>
    </mc:Choice>
    <mc:Fallback xmlns="">
      <p:transition spd="slow" advTm="18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a-DK" dirty="0"/>
              <a:t>Tak for i dag</a:t>
            </a:r>
          </a:p>
        </p:txBody>
      </p:sp>
      <p:sp>
        <p:nvSpPr>
          <p:cNvPr id="6" name="text" descr="{&quot;templafy&quot;:{&quot;id&quot;:&quot;f4bc55a2-3ba7-43ea-abbc-65b90dc1b9d9&quot;}}" title="UserProfile.LegalEntity.DisclaimerPSDC_{{DocumentLanguage}}_{{Form.InternalExternal.Audience}}">
            <a:extLst>
              <a:ext uri="{FF2B5EF4-FFF2-40B4-BE49-F238E27FC236}">
                <a16:creationId xmlns:a16="http://schemas.microsoft.com/office/drawing/2014/main" id="{D4EB9659-EFB1-4A57-9D3F-696634B84A99}"/>
              </a:ext>
            </a:extLst>
          </p:cNvPr>
          <p:cNvSpPr/>
          <p:nvPr/>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Præsentationen er udarbejdet til brug for undervisning i lærebogen </a:t>
            </a:r>
            <a:br>
              <a:rPr lang="da-DK" sz="1100" b="0" dirty="0">
                <a:latin typeface="Verdana" panose="020B0604030504040204" pitchFamily="34" charset="0"/>
                <a:ea typeface="Verdana" panose="020B0604030504040204" pitchFamily="34" charset="0"/>
                <a:cs typeface="Calibri Light" panose="020F0302020204030204" pitchFamily="34" charset="0"/>
              </a:rPr>
            </a:br>
            <a:r>
              <a:rPr lang="da-DK" sz="1100" b="0" dirty="0">
                <a:latin typeface="Verdana" panose="020B0604030504040204" pitchFamily="34" charset="0"/>
                <a:ea typeface="Verdana" panose="020B0604030504040204" pitchFamily="34" charset="0"/>
                <a:cs typeface="Calibri Light" panose="020F0302020204030204" pitchFamily="34" charset="0"/>
              </a:rPr>
              <a:t>Finansiel Rapportering – teori og regulering. </a:t>
            </a:r>
          </a:p>
          <a:p>
            <a:pPr lvl="0" indent="0">
              <a:lnSpc>
                <a:spcPct val="100000"/>
              </a:lnSpc>
              <a:spcBef>
                <a:spcPts val="0"/>
              </a:spcBef>
              <a:spcAft>
                <a:spcPts val="600"/>
              </a:spcAft>
              <a:buSzPct val="100000"/>
              <a:buFont typeface="Arial" panose="020B0604020202020204" pitchFamily="34" charset="0"/>
              <a:buNone/>
            </a:pPr>
            <a:r>
              <a:rPr lang="da-DK" sz="1100" dirty="0">
                <a:latin typeface="Verdana" panose="020B0604030504040204" pitchFamily="34" charset="0"/>
                <a:ea typeface="Verdana" panose="020B0604030504040204" pitchFamily="34" charset="0"/>
                <a:cs typeface="Calibri Light" panose="020F0302020204030204" pitchFamily="34" charset="0"/>
              </a:rPr>
              <a:t>Kopiering eller offentliggørelse af hele eller dele af præsentationen er ikke tilladt uden forfatternes forudgående accept.</a:t>
            </a:r>
            <a:endParaRPr lang="da-DK" sz="1100" b="0" dirty="0">
              <a:latin typeface="Verdana" panose="020B0604030504040204" pitchFamily="34" charset="0"/>
              <a:ea typeface="Verdana" panose="020B0604030504040204" pitchFamily="34" charset="0"/>
              <a:cs typeface="Calibri Light" panose="020F0302020204030204" pitchFamily="34" charset="0"/>
            </a:endParaRPr>
          </a:p>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 2020 Kyhnauv Education IVS.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5225651"/>
      </p:ext>
    </p:extLst>
  </p:cSld>
  <p:clrMapOvr>
    <a:masterClrMapping/>
  </p:clrMapOvr>
  <mc:AlternateContent xmlns:mc="http://schemas.openxmlformats.org/markup-compatibility/2006" xmlns:p14="http://schemas.microsoft.com/office/powerpoint/2010/main">
    <mc:Choice Requires="p14">
      <p:transition spd="slow" p14:dur="2000" advTm="7217"/>
    </mc:Choice>
    <mc:Fallback xmlns="">
      <p:transition spd="slow" advTm="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spcBef>
                <a:spcPts val="600"/>
              </a:spcBef>
              <a:spcAft>
                <a:spcPts val="600"/>
              </a:spcAft>
            </a:pPr>
            <a:endParaRPr lang="da-DK" altLang="da-DK" b="1" dirty="0">
              <a:ea typeface="SimSun" panose="02010600030101010101" pitchFamily="2" charset="-122"/>
              <a:cs typeface="Times New Roman" panose="02020603050405020304" pitchFamily="18" charset="0"/>
            </a:endParaRPr>
          </a:p>
          <a:p>
            <a:pPr>
              <a:lnSpc>
                <a:spcPct val="115000"/>
              </a:lnSpc>
              <a:spcAft>
                <a:spcPts val="1000"/>
              </a:spcAft>
            </a:pPr>
            <a:r>
              <a:rPr lang="da-DK" altLang="da-DK" dirty="0">
                <a:ea typeface="SimSun" panose="02010600030101010101" pitchFamily="2" charset="-122"/>
                <a:cs typeface="Times New Roman" panose="02020603050405020304" pitchFamily="18" charset="0"/>
              </a:rPr>
              <a:t>Eksisterende pligter for virksomheden opstået som resultat af tidligere begivenheder, og hvis indfrielse forventes at medføre afståelse af fremtidige økonomiske fordele.</a:t>
            </a:r>
            <a:endParaRPr lang="da-DK" dirty="0"/>
          </a:p>
        </p:txBody>
      </p:sp>
      <p:sp>
        <p:nvSpPr>
          <p:cNvPr id="4" name="Text Placeholder 3"/>
          <p:cNvSpPr>
            <a:spLocks noGrp="1"/>
          </p:cNvSpPr>
          <p:nvPr>
            <p:ph type="body" sz="quarter" idx="11"/>
          </p:nvPr>
        </p:nvSpPr>
        <p:spPr/>
        <p:txBody>
          <a:bodyPr/>
          <a:lstStyle/>
          <a:p>
            <a:r>
              <a:rPr lang="da-DK" altLang="da-DK" dirty="0"/>
              <a:t>Den generelle </a:t>
            </a:r>
            <a:r>
              <a:rPr lang="da-DK" altLang="da-DK" dirty="0">
                <a:solidFill>
                  <a:srgbClr val="0070C0"/>
                </a:solidFill>
                <a:ea typeface="SimSun" panose="02010600030101010101" pitchFamily="2" charset="-122"/>
                <a:cs typeface="Times New Roman" panose="02020603050405020304" pitchFamily="18" charset="0"/>
              </a:rPr>
              <a:t>formueorienterede</a:t>
            </a:r>
            <a:r>
              <a:rPr lang="da-DK" altLang="da-DK" dirty="0">
                <a:ea typeface="SimSun" panose="02010600030101010101" pitchFamily="2" charset="-122"/>
                <a:cs typeface="Times New Roman" panose="02020603050405020304" pitchFamily="18" charset="0"/>
              </a:rPr>
              <a:t> </a:t>
            </a:r>
            <a:r>
              <a:rPr lang="da-DK" altLang="da-DK" dirty="0"/>
              <a:t>regnskabsteoris definition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9742726"/>
      </p:ext>
    </p:extLst>
  </p:cSld>
  <p:clrMapOvr>
    <a:masterClrMapping/>
  </p:clrMapOvr>
  <mc:AlternateContent xmlns:mc="http://schemas.openxmlformats.org/markup-compatibility/2006" xmlns:p14="http://schemas.microsoft.com/office/powerpoint/2010/main">
    <mc:Choice Requires="p14">
      <p:transition spd="slow" p14:dur="2000" advTm="70067"/>
    </mc:Choice>
    <mc:Fallback xmlns="">
      <p:transition spd="slow" advTm="7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spcAft>
                <a:spcPts val="1000"/>
              </a:spcAft>
            </a:pPr>
            <a:endParaRPr lang="da-DK" altLang="da-DK" dirty="0">
              <a:ea typeface="SimSun" panose="02010600030101010101" pitchFamily="2" charset="-122"/>
              <a:cs typeface="Times New Roman" panose="02020603050405020304" pitchFamily="18" charset="0"/>
            </a:endParaRPr>
          </a:p>
          <a:p>
            <a:pPr>
              <a:lnSpc>
                <a:spcPct val="115000"/>
              </a:lnSpc>
              <a:spcAft>
                <a:spcPts val="1000"/>
              </a:spcAft>
            </a:pPr>
            <a:r>
              <a:rPr lang="da-DK" altLang="da-DK" dirty="0">
                <a:ea typeface="SimSun" panose="02010600030101010101" pitchFamily="2" charset="-122"/>
                <a:cs typeface="Times New Roman" panose="02020603050405020304" pitchFamily="18" charset="0"/>
              </a:rPr>
              <a:t>Årsregnskabsloven indeholder en række </a:t>
            </a:r>
            <a:r>
              <a:rPr lang="da-DK" altLang="da-DK" i="1" dirty="0">
                <a:ea typeface="SimSun" panose="02010600030101010101" pitchFamily="2" charset="-122"/>
                <a:cs typeface="Times New Roman" panose="02020603050405020304" pitchFamily="18" charset="0"/>
              </a:rPr>
              <a:t>definitioner på forskellige kategorier af forpligtelser</a:t>
            </a:r>
            <a:r>
              <a:rPr lang="da-DK" altLang="da-DK" dirty="0">
                <a:ea typeface="SimSun" panose="02010600030101010101" pitchFamily="2" charset="-122"/>
                <a:cs typeface="Times New Roman" panose="02020603050405020304" pitchFamily="18" charset="0"/>
              </a:rPr>
              <a:t>, der korresponderer med definitionerne valgt af IASB.</a:t>
            </a:r>
            <a:endParaRPr lang="da-DK" dirty="0"/>
          </a:p>
        </p:txBody>
      </p:sp>
      <p:sp>
        <p:nvSpPr>
          <p:cNvPr id="4" name="Text Placeholder 3"/>
          <p:cNvSpPr>
            <a:spLocks noGrp="1"/>
          </p:cNvSpPr>
          <p:nvPr>
            <p:ph type="body" sz="quarter" idx="11"/>
          </p:nvPr>
        </p:nvSpPr>
        <p:spPr/>
        <p:txBody>
          <a:bodyPr/>
          <a:lstStyle/>
          <a:p>
            <a:r>
              <a:rPr lang="da-DK" dirty="0"/>
              <a:t>Kategorier af forpligtelser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9983569"/>
      </p:ext>
    </p:extLst>
  </p:cSld>
  <p:clrMapOvr>
    <a:masterClrMapping/>
  </p:clrMapOvr>
  <mc:AlternateContent xmlns:mc="http://schemas.openxmlformats.org/markup-compatibility/2006" xmlns:p14="http://schemas.microsoft.com/office/powerpoint/2010/main">
    <mc:Choice Requires="p14">
      <p:transition spd="slow" p14:dur="2000" advTm="15163"/>
    </mc:Choice>
    <mc:Fallback xmlns="">
      <p:transition spd="slow" advTm="1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pPr>
            <a:endParaRPr lang="da-DK" altLang="da-DK" dirty="0">
              <a:cs typeface="Times New Roman" panose="02020603050405020304" pitchFamily="18" charset="0"/>
            </a:endParaRPr>
          </a:p>
          <a:p>
            <a:pPr>
              <a:lnSpc>
                <a:spcPct val="115000"/>
              </a:lnSpc>
            </a:pPr>
            <a:r>
              <a:rPr lang="da-DK" altLang="da-DK" dirty="0">
                <a:cs typeface="Times New Roman" panose="02020603050405020304" pitchFamily="18" charset="0"/>
              </a:rPr>
              <a:t>En </a:t>
            </a:r>
            <a:r>
              <a:rPr lang="da-DK" altLang="da-DK" b="1" dirty="0">
                <a:cs typeface="Times New Roman" panose="02020603050405020304" pitchFamily="18" charset="0"/>
              </a:rPr>
              <a:t>retlig forpligtelse</a:t>
            </a:r>
            <a:r>
              <a:rPr lang="da-DK" altLang="da-DK" dirty="0">
                <a:cs typeface="Times New Roman" panose="02020603050405020304" pitchFamily="18" charset="0"/>
              </a:rPr>
              <a:t>, der opstår som følge af:</a:t>
            </a:r>
          </a:p>
          <a:p>
            <a:pPr>
              <a:lnSpc>
                <a:spcPct val="115000"/>
              </a:lnSpc>
            </a:pPr>
            <a:endParaRPr lang="da-DK" altLang="da-DK" dirty="0">
              <a:cs typeface="Times New Roman" panose="02020603050405020304" pitchFamily="18" charset="0"/>
            </a:endParaRPr>
          </a:p>
          <a:p>
            <a:pPr lvl="2">
              <a:lnSpc>
                <a:spcPct val="115000"/>
              </a:lnSpc>
              <a:buFont typeface="Arial" panose="020B0604020202020204" pitchFamily="34" charset="0"/>
              <a:buAutoNum type="arabicPeriod"/>
            </a:pPr>
            <a:r>
              <a:rPr lang="da-DK" altLang="da-DK" dirty="0">
                <a:cs typeface="Times New Roman" panose="02020603050405020304" pitchFamily="18" charset="0"/>
              </a:rPr>
              <a:t>en aftale, uanset om forpligtelsen fremgår direkte af aftalen,</a:t>
            </a:r>
          </a:p>
          <a:p>
            <a:pPr lvl="2">
              <a:lnSpc>
                <a:spcPct val="115000"/>
              </a:lnSpc>
              <a:buFont typeface="Arial" panose="020B0604020202020204" pitchFamily="34" charset="0"/>
              <a:buAutoNum type="arabicPeriod"/>
            </a:pPr>
            <a:r>
              <a:rPr lang="da-DK" altLang="da-DK" dirty="0">
                <a:cs typeface="Times New Roman" panose="02020603050405020304" pitchFamily="18" charset="0"/>
              </a:rPr>
              <a:t>lovgivning eller</a:t>
            </a:r>
          </a:p>
          <a:p>
            <a:pPr lvl="2">
              <a:lnSpc>
                <a:spcPct val="115000"/>
              </a:lnSpc>
              <a:buFont typeface="Arial" panose="020B0604020202020204" pitchFamily="34" charset="0"/>
              <a:buAutoNum type="arabicPeriod"/>
            </a:pPr>
            <a:r>
              <a:rPr lang="da-DK" altLang="da-DK" dirty="0">
                <a:cs typeface="Times New Roman" panose="02020603050405020304" pitchFamily="18" charset="0"/>
              </a:rPr>
              <a:t>retspraksis.</a:t>
            </a:r>
          </a:p>
          <a:p>
            <a:pPr lvl="2">
              <a:lnSpc>
                <a:spcPct val="115000"/>
              </a:lnSpc>
              <a:buFont typeface="Arial" panose="020B0604020202020204" pitchFamily="34" charset="0"/>
              <a:buAutoNum type="arabicPeriod"/>
            </a:pPr>
            <a:endParaRPr lang="da-DK" dirty="0">
              <a:cs typeface="Times New Roman" panose="02020603050405020304" pitchFamily="18" charset="0"/>
            </a:endParaRPr>
          </a:p>
          <a:p>
            <a:pPr>
              <a:lnSpc>
                <a:spcPct val="115000"/>
              </a:lnSpc>
              <a:spcBef>
                <a:spcPts val="0"/>
              </a:spcBef>
              <a:spcAft>
                <a:spcPts val="0"/>
              </a:spcAft>
              <a:defRPr/>
            </a:pPr>
            <a:r>
              <a:rPr lang="da-DK" dirty="0">
                <a:cs typeface="Times New Roman" panose="02020603050405020304" pitchFamily="18" charset="0"/>
              </a:rPr>
              <a:t>En </a:t>
            </a:r>
            <a:r>
              <a:rPr lang="da-DK" b="1" dirty="0">
                <a:cs typeface="Times New Roman" panose="02020603050405020304" pitchFamily="18" charset="0"/>
              </a:rPr>
              <a:t>faktisk forpligtelser </a:t>
            </a:r>
            <a:r>
              <a:rPr lang="da-DK" dirty="0">
                <a:cs typeface="Times New Roman" panose="02020603050405020304" pitchFamily="18" charset="0"/>
              </a:rPr>
              <a:t>kan opstå som følge af:</a:t>
            </a:r>
          </a:p>
          <a:p>
            <a:pPr>
              <a:lnSpc>
                <a:spcPct val="115000"/>
              </a:lnSpc>
              <a:spcBef>
                <a:spcPts val="0"/>
              </a:spcBef>
              <a:spcAft>
                <a:spcPts val="0"/>
              </a:spcAft>
              <a:defRPr/>
            </a:pPr>
            <a:endParaRPr lang="da-DK" dirty="0">
              <a:cs typeface="Times New Roman" panose="02020603050405020304" pitchFamily="18" charset="0"/>
            </a:endParaRPr>
          </a:p>
          <a:p>
            <a:pPr lvl="2">
              <a:lnSpc>
                <a:spcPct val="115000"/>
              </a:lnSpc>
              <a:buSzPts val="1200"/>
              <a:buFont typeface="Arial" panose="020B0604020202020204" pitchFamily="34" charset="0"/>
              <a:buAutoNum type="arabicPeriod"/>
              <a:tabLst>
                <a:tab pos="252095" algn="l"/>
                <a:tab pos="504190" algn="l"/>
                <a:tab pos="756285" algn="l"/>
                <a:tab pos="1007745" algn="l"/>
                <a:tab pos="1259840" algn="l"/>
                <a:tab pos="1511935" algn="l"/>
                <a:tab pos="1764030" algn="l"/>
                <a:tab pos="2016125" algn="l"/>
                <a:tab pos="2268220" algn="l"/>
                <a:tab pos="2771775" algn="l"/>
                <a:tab pos="3023870" algn="l"/>
                <a:tab pos="3275965" algn="l"/>
                <a:tab pos="3528060" algn="l"/>
                <a:tab pos="3780155" algn="l"/>
                <a:tab pos="4032250" algn="l"/>
                <a:tab pos="215900" algn="l"/>
                <a:tab pos="252095" algn="l"/>
                <a:tab pos="504190" algn="l"/>
                <a:tab pos="756285" algn="l"/>
                <a:tab pos="1007745" algn="l"/>
                <a:tab pos="1259840" algn="l"/>
                <a:tab pos="1511935" algn="l"/>
                <a:tab pos="1764030" algn="l"/>
                <a:tab pos="2016125" algn="l"/>
                <a:tab pos="2268220" algn="l"/>
                <a:tab pos="2771775" algn="l"/>
                <a:tab pos="3023870" algn="l"/>
                <a:tab pos="3275965" algn="l"/>
                <a:tab pos="3528060" algn="l"/>
                <a:tab pos="3780155" algn="l"/>
                <a:tab pos="4032250" algn="l"/>
              </a:tabLst>
              <a:defRPr/>
            </a:pPr>
            <a:r>
              <a:rPr lang="da-DK" dirty="0">
                <a:cs typeface="Times New Roman" panose="02020603050405020304" pitchFamily="18" charset="0"/>
              </a:rPr>
              <a:t>når virksomheden gennem sin handlemåde har givet udtryk for, at den påtager sig bestemte forpligtelser, og</a:t>
            </a:r>
          </a:p>
          <a:p>
            <a:pPr lvl="2">
              <a:lnSpc>
                <a:spcPct val="115000"/>
              </a:lnSpc>
              <a:buSzPts val="1200"/>
              <a:buFont typeface="Arial" panose="020B0604020202020204" pitchFamily="34" charset="0"/>
              <a:buAutoNum type="arabicPeriod"/>
              <a:tabLst>
                <a:tab pos="215900" algn="l"/>
              </a:tabLst>
              <a:defRPr/>
            </a:pPr>
            <a:r>
              <a:rPr lang="da-DK" dirty="0">
                <a:cs typeface="Times New Roman" panose="02020603050405020304" pitchFamily="18" charset="0"/>
              </a:rPr>
              <a:t>virksomheden herved har skabt en berettiget forventning hos tredjemand om at ville afvikle disse forpligtelser.</a:t>
            </a:r>
          </a:p>
          <a:p>
            <a:pPr>
              <a:lnSpc>
                <a:spcPct val="115000"/>
              </a:lnSpc>
              <a:spcBef>
                <a:spcPts val="0"/>
              </a:spcBef>
              <a:spcAft>
                <a:spcPts val="0"/>
              </a:spcAft>
              <a:tabLst>
                <a:tab pos="252095" algn="l"/>
                <a:tab pos="504190" algn="l"/>
                <a:tab pos="756285" algn="l"/>
                <a:tab pos="1007745" algn="l"/>
                <a:tab pos="1259840" algn="l"/>
                <a:tab pos="1511935" algn="l"/>
                <a:tab pos="1764030" algn="l"/>
                <a:tab pos="2016125" algn="l"/>
                <a:tab pos="2268220" algn="l"/>
                <a:tab pos="2771775" algn="l"/>
                <a:tab pos="3023870" algn="l"/>
                <a:tab pos="3275965" algn="l"/>
                <a:tab pos="3528060" algn="l"/>
                <a:tab pos="3780155" algn="l"/>
                <a:tab pos="4032250" algn="l"/>
              </a:tabLst>
              <a:defRPr/>
            </a:pPr>
            <a:endParaRPr lang="da-DK" dirty="0">
              <a:cs typeface="Times New Roman" panose="02020603050405020304" pitchFamily="18" charset="0"/>
            </a:endParaRPr>
          </a:p>
          <a:p>
            <a:pPr lvl="2">
              <a:lnSpc>
                <a:spcPct val="115000"/>
              </a:lnSpc>
              <a:buFont typeface="Arial" panose="020B0604020202020204" pitchFamily="34" charset="0"/>
              <a:buAutoNum type="arabicPeriod"/>
            </a:pPr>
            <a:endParaRPr lang="da-DK" dirty="0"/>
          </a:p>
        </p:txBody>
      </p:sp>
      <p:sp>
        <p:nvSpPr>
          <p:cNvPr id="4" name="Text Placeholder 3"/>
          <p:cNvSpPr>
            <a:spLocks noGrp="1"/>
          </p:cNvSpPr>
          <p:nvPr>
            <p:ph type="body" sz="quarter" idx="11"/>
          </p:nvPr>
        </p:nvSpPr>
        <p:spPr/>
        <p:txBody>
          <a:bodyPr/>
          <a:lstStyle/>
          <a:p>
            <a:r>
              <a:rPr lang="da-DK" dirty="0"/>
              <a:t>Retslige og faktiske forpligtelser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0645869"/>
      </p:ext>
    </p:extLst>
  </p:cSld>
  <p:clrMapOvr>
    <a:masterClrMapping/>
  </p:clrMapOvr>
  <mc:AlternateContent xmlns:mc="http://schemas.openxmlformats.org/markup-compatibility/2006" xmlns:p14="http://schemas.microsoft.com/office/powerpoint/2010/main">
    <mc:Choice Requires="p14">
      <p:transition spd="slow" p14:dur="2000" advTm="174856"/>
    </mc:Choice>
    <mc:Fallback xmlns="">
      <p:transition spd="slow" advTm="174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Forpligtelser</a:t>
            </a:r>
          </a:p>
        </p:txBody>
      </p:sp>
      <p:sp>
        <p:nvSpPr>
          <p:cNvPr id="4" name="Content Placeholder 3"/>
          <p:cNvSpPr>
            <a:spLocks noGrp="1"/>
          </p:cNvSpPr>
          <p:nvPr>
            <p:ph idx="1"/>
          </p:nvPr>
        </p:nvSpPr>
        <p:spPr/>
        <p:txBody>
          <a:bodyPr/>
          <a:lstStyle/>
          <a:p>
            <a:pPr marL="0" indent="0">
              <a:lnSpc>
                <a:spcPts val="1400"/>
              </a:lnSpc>
              <a:spcAft>
                <a:spcPts val="850"/>
              </a:spcAft>
              <a:buNone/>
            </a:pPr>
            <a:r>
              <a:rPr lang="da-DK" altLang="da-DK" i="1" dirty="0">
                <a:cs typeface="Times New Roman" panose="02020603050405020304" pitchFamily="18" charset="0"/>
              </a:rPr>
              <a:t>”Forpligtelser, der er uvisse med hensyn til størrelse eller forfaldstid, og som vedrører regnskabsåret eller tidligere regnskabsår.”</a:t>
            </a:r>
          </a:p>
          <a:p>
            <a:pPr marL="0" indent="0">
              <a:lnSpc>
                <a:spcPts val="1400"/>
              </a:lnSpc>
              <a:spcAft>
                <a:spcPts val="850"/>
              </a:spcAft>
              <a:buNone/>
            </a:pPr>
            <a:endParaRPr lang="da-DK" altLang="da-DK" dirty="0">
              <a:solidFill>
                <a:srgbClr val="000000"/>
              </a:solidFill>
              <a:cs typeface="Times New Roman" panose="02020603050405020304" pitchFamily="18" charset="0"/>
            </a:endParaRPr>
          </a:p>
          <a:p>
            <a:pPr marL="0" indent="0">
              <a:lnSpc>
                <a:spcPts val="1400"/>
              </a:lnSpc>
              <a:spcAft>
                <a:spcPts val="850"/>
              </a:spcAft>
              <a:buNone/>
            </a:pPr>
            <a:r>
              <a:rPr lang="da-DK" altLang="da-DK" dirty="0">
                <a:solidFill>
                  <a:srgbClr val="000000"/>
                </a:solidFill>
                <a:cs typeface="Times New Roman" panose="02020603050405020304" pitchFamily="18" charset="0"/>
              </a:rPr>
              <a:t>Disse kan fx være:</a:t>
            </a:r>
          </a:p>
          <a:p>
            <a:pPr>
              <a:lnSpc>
                <a:spcPts val="1400"/>
              </a:lnSpc>
              <a:spcAft>
                <a:spcPts val="850"/>
              </a:spcAft>
            </a:pPr>
            <a:endParaRPr lang="da-DK" altLang="da-DK" dirty="0">
              <a:solidFill>
                <a:srgbClr val="000000"/>
              </a:solidFill>
              <a:cs typeface="Times New Roman" panose="02020603050405020304" pitchFamily="18" charset="0"/>
            </a:endParaRPr>
          </a:p>
          <a:p>
            <a:pPr>
              <a:lnSpc>
                <a:spcPts val="1350"/>
              </a:lnSpc>
              <a:buSzPts val="1200"/>
              <a:buFont typeface="Arial" panose="020B0604020202020204" pitchFamily="34" charset="0"/>
              <a:buChar char="•"/>
            </a:pPr>
            <a:r>
              <a:rPr lang="da-DK" altLang="da-DK" dirty="0">
                <a:solidFill>
                  <a:srgbClr val="000000"/>
                </a:solidFill>
                <a:cs typeface="Times New Roman" panose="02020603050405020304" pitchFamily="18" charset="0"/>
              </a:rPr>
              <a:t>garantiforpligtelser vedrørende leverede produkter</a:t>
            </a:r>
          </a:p>
          <a:p>
            <a:pPr>
              <a:lnSpc>
                <a:spcPts val="1350"/>
              </a:lnSpc>
              <a:buSzPts val="1200"/>
              <a:buFont typeface="Arial" panose="020B0604020202020204" pitchFamily="34" charset="0"/>
              <a:buChar char="•"/>
            </a:pPr>
            <a:endParaRPr lang="da-DK" altLang="da-DK" dirty="0">
              <a:solidFill>
                <a:srgbClr val="000000"/>
              </a:solidFill>
              <a:cs typeface="Times New Roman" panose="02020603050405020304" pitchFamily="18" charset="0"/>
            </a:endParaRPr>
          </a:p>
          <a:p>
            <a:pPr>
              <a:lnSpc>
                <a:spcPct val="115000"/>
              </a:lnSpc>
              <a:spcAft>
                <a:spcPts val="1000"/>
              </a:spcAft>
              <a:buSzPts val="1200"/>
              <a:buFont typeface="Arial" panose="020B0604020202020204" pitchFamily="34" charset="0"/>
              <a:buChar char="•"/>
            </a:pPr>
            <a:r>
              <a:rPr lang="da-DK" altLang="da-DK" dirty="0">
                <a:cs typeface="Times New Roman" panose="02020603050405020304" pitchFamily="18" charset="0"/>
              </a:rPr>
              <a:t>pension til ledelsesmedlemmer, som ikke er forsikringsmæssigt afdækket</a:t>
            </a:r>
          </a:p>
          <a:p>
            <a:pPr>
              <a:lnSpc>
                <a:spcPct val="115000"/>
              </a:lnSpc>
              <a:spcAft>
                <a:spcPts val="1000"/>
              </a:spcAft>
              <a:buSzPts val="1200"/>
              <a:buFont typeface="Arial" panose="020B0604020202020204" pitchFamily="34" charset="0"/>
              <a:buChar char="•"/>
            </a:pPr>
            <a:r>
              <a:rPr lang="da-DK" altLang="da-DK" dirty="0">
                <a:cs typeface="Times New Roman" panose="02020603050405020304" pitchFamily="18" charset="0"/>
              </a:rPr>
              <a:t>et tab vedrørende igangværende retssag</a:t>
            </a:r>
          </a:p>
          <a:p>
            <a:pPr>
              <a:lnSpc>
                <a:spcPct val="115000"/>
              </a:lnSpc>
              <a:spcAft>
                <a:spcPts val="1000"/>
              </a:spcAft>
              <a:buSzPts val="1200"/>
              <a:buFont typeface="Arial" panose="020B0604020202020204" pitchFamily="34" charset="0"/>
              <a:buChar char="•"/>
            </a:pPr>
            <a:r>
              <a:rPr lang="da-DK" altLang="da-DK" dirty="0">
                <a:cs typeface="Times New Roman" panose="02020603050405020304" pitchFamily="18" charset="0"/>
              </a:rPr>
              <a:t>forpligtelser til oprydning som følge af miljøforurening</a:t>
            </a:r>
          </a:p>
          <a:p>
            <a:pPr>
              <a:lnSpc>
                <a:spcPct val="115000"/>
              </a:lnSpc>
              <a:spcAft>
                <a:spcPts val="1000"/>
              </a:spcAft>
              <a:buSzPts val="1200"/>
              <a:buFont typeface="Arial" panose="020B0604020202020204" pitchFamily="34" charset="0"/>
              <a:buChar char="•"/>
            </a:pPr>
            <a:r>
              <a:rPr lang="da-DK" altLang="da-DK" dirty="0">
                <a:cs typeface="Times New Roman" panose="02020603050405020304" pitchFamily="18" charset="0"/>
              </a:rPr>
              <a:t>udskudt skat</a:t>
            </a:r>
          </a:p>
          <a:p>
            <a:pPr>
              <a:lnSpc>
                <a:spcPct val="115000"/>
              </a:lnSpc>
              <a:spcAft>
                <a:spcPts val="1000"/>
              </a:spcAft>
              <a:buSzPts val="1200"/>
              <a:buFont typeface="Arial" panose="020B0604020202020204" pitchFamily="34" charset="0"/>
              <a:buChar char="•"/>
            </a:pPr>
            <a:r>
              <a:rPr lang="da-DK" altLang="da-DK" dirty="0">
                <a:cs typeface="Times New Roman" panose="02020603050405020304" pitchFamily="18" charset="0"/>
              </a:rPr>
              <a:t>forpligtelser vedrørende omstruktureringer, hvor en række betingelser er opfyldt.</a:t>
            </a:r>
            <a:endParaRPr lang="da-DK" dirty="0"/>
          </a:p>
        </p:txBody>
      </p:sp>
      <p:sp>
        <p:nvSpPr>
          <p:cNvPr id="5" name="Text Placeholder 4"/>
          <p:cNvSpPr>
            <a:spLocks noGrp="1"/>
          </p:cNvSpPr>
          <p:nvPr>
            <p:ph type="body" sz="quarter" idx="11"/>
          </p:nvPr>
        </p:nvSpPr>
        <p:spPr/>
        <p:txBody>
          <a:bodyPr/>
          <a:lstStyle/>
          <a:p>
            <a:r>
              <a:rPr lang="da-DK" dirty="0"/>
              <a:t>Hensatte forpligtelser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4624722"/>
      </p:ext>
    </p:extLst>
  </p:cSld>
  <p:clrMapOvr>
    <a:masterClrMapping/>
  </p:clrMapOvr>
  <mc:AlternateContent xmlns:mc="http://schemas.openxmlformats.org/markup-compatibility/2006" xmlns:p14="http://schemas.microsoft.com/office/powerpoint/2010/main">
    <mc:Choice Requires="p14">
      <p:transition spd="slow" p14:dur="2000" advTm="215688"/>
    </mc:Choice>
    <mc:Fallback xmlns="">
      <p:transition spd="slow" advTm="21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pPr>
            <a:r>
              <a:rPr lang="da-DK" altLang="da-DK" dirty="0">
                <a:cs typeface="Times New Roman" panose="02020603050405020304" pitchFamily="18" charset="0"/>
              </a:rPr>
              <a:t>Definitionen i Årsregnskabsloven bilag lyder:</a:t>
            </a:r>
          </a:p>
          <a:p>
            <a:pPr>
              <a:lnSpc>
                <a:spcPct val="115000"/>
              </a:lnSpc>
            </a:pPr>
            <a:endParaRPr lang="da-DK" altLang="da-DK" dirty="0">
              <a:cs typeface="Times New Roman" panose="02020603050405020304" pitchFamily="18" charset="0"/>
            </a:endParaRPr>
          </a:p>
          <a:p>
            <a:pPr>
              <a:lnSpc>
                <a:spcPct val="115000"/>
              </a:lnSpc>
            </a:pPr>
            <a:r>
              <a:rPr lang="da-DK" altLang="da-DK" i="1" dirty="0">
                <a:cs typeface="Times New Roman" panose="02020603050405020304" pitchFamily="18" charset="0"/>
              </a:rPr>
              <a:t>En aftalt pligt til at afgive likvider eller andre finansielle aktiver til tredjemand, eller aftalt pligt til at udveksle finansielle aktiver eller forpligtelser med tredjemand på vilkår, der kan være ugunstige.</a:t>
            </a:r>
          </a:p>
          <a:p>
            <a:pPr>
              <a:lnSpc>
                <a:spcPct val="115000"/>
              </a:lnSpc>
            </a:pPr>
            <a:endParaRPr lang="da-DK" altLang="da-DK" dirty="0">
              <a:cs typeface="Times New Roman" panose="02020603050405020304" pitchFamily="18" charset="0"/>
            </a:endParaRPr>
          </a:p>
          <a:p>
            <a:pPr>
              <a:lnSpc>
                <a:spcPct val="115000"/>
              </a:lnSpc>
            </a:pPr>
            <a:r>
              <a:rPr lang="da-DK" altLang="da-DK" dirty="0">
                <a:cs typeface="Times New Roman" panose="02020603050405020304" pitchFamily="18" charset="0"/>
              </a:rPr>
              <a:t>Finansielle forpligtelser er typisk:</a:t>
            </a:r>
          </a:p>
          <a:p>
            <a:pPr>
              <a:lnSpc>
                <a:spcPct val="115000"/>
              </a:lnSpc>
            </a:pPr>
            <a:endParaRPr lang="da-DK" altLang="da-DK" dirty="0">
              <a:cs typeface="Times New Roman" panose="02020603050405020304" pitchFamily="18" charset="0"/>
            </a:endParaRPr>
          </a:p>
          <a:p>
            <a:pPr lvl="3">
              <a:lnSpc>
                <a:spcPct val="115000"/>
              </a:lnSpc>
              <a:buSzPts val="1200"/>
              <a:buFont typeface="Arial" panose="020B0604020202020204" pitchFamily="34" charset="0"/>
              <a:buChar char="•"/>
            </a:pPr>
            <a:r>
              <a:rPr lang="da-DK" altLang="da-DK" dirty="0">
                <a:cs typeface="Times New Roman" panose="02020603050405020304" pitchFamily="18" charset="0"/>
              </a:rPr>
              <a:t>gæld til realkreditinstitutter, banker mv.</a:t>
            </a:r>
          </a:p>
          <a:p>
            <a:pPr lvl="3">
              <a:lnSpc>
                <a:spcPct val="115000"/>
              </a:lnSpc>
              <a:buSzPts val="1200"/>
              <a:buFont typeface="Arial" panose="020B0604020202020204" pitchFamily="34" charset="0"/>
              <a:buChar char="•"/>
            </a:pPr>
            <a:r>
              <a:rPr lang="da-DK" altLang="da-DK" dirty="0">
                <a:cs typeface="Times New Roman" panose="02020603050405020304" pitchFamily="18" charset="0"/>
              </a:rPr>
              <a:t>leverandørgæld</a:t>
            </a:r>
          </a:p>
          <a:p>
            <a:pPr lvl="3">
              <a:lnSpc>
                <a:spcPct val="115000"/>
              </a:lnSpc>
              <a:buFont typeface="Arial" panose="020B0604020202020204" pitchFamily="34" charset="0"/>
              <a:buChar char="•"/>
            </a:pPr>
            <a:r>
              <a:rPr lang="da-DK" altLang="da-DK" dirty="0">
                <a:cs typeface="Times New Roman" panose="02020603050405020304" pitchFamily="18" charset="0"/>
              </a:rPr>
              <a:t>afgifter til det offentlige</a:t>
            </a:r>
            <a:endParaRPr lang="da-DK" dirty="0"/>
          </a:p>
        </p:txBody>
      </p:sp>
      <p:sp>
        <p:nvSpPr>
          <p:cNvPr id="4" name="Text Placeholder 3"/>
          <p:cNvSpPr>
            <a:spLocks noGrp="1"/>
          </p:cNvSpPr>
          <p:nvPr>
            <p:ph type="body" sz="quarter" idx="11"/>
          </p:nvPr>
        </p:nvSpPr>
        <p:spPr/>
        <p:txBody>
          <a:bodyPr/>
          <a:lstStyle/>
          <a:p>
            <a:r>
              <a:rPr lang="da-DK" dirty="0"/>
              <a:t>Finansielle forpligtelser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27640"/>
      </p:ext>
    </p:extLst>
  </p:cSld>
  <p:clrMapOvr>
    <a:masterClrMapping/>
  </p:clrMapOvr>
  <mc:AlternateContent xmlns:mc="http://schemas.openxmlformats.org/markup-compatibility/2006" xmlns:p14="http://schemas.microsoft.com/office/powerpoint/2010/main">
    <mc:Choice Requires="p14">
      <p:transition spd="slow" p14:dur="2000" advTm="58330"/>
    </mc:Choice>
    <mc:Fallback xmlns="">
      <p:transition spd="slow" advTm="5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r>
              <a:rPr lang="da-DK" altLang="da-DK" dirty="0" err="1">
                <a:cs typeface="Times New Roman" panose="02020603050405020304" pitchFamily="18" charset="0"/>
              </a:rPr>
              <a:t>Eventualforpligtelser</a:t>
            </a:r>
            <a:r>
              <a:rPr lang="da-DK" altLang="da-DK" dirty="0">
                <a:cs typeface="Times New Roman" panose="02020603050405020304" pitchFamily="18" charset="0"/>
              </a:rPr>
              <a:t> forekommer i de tilfælde, hvor forfaldstiden er meget usikker, eller i de særlige tilfælde, hvor den beløbsmæssige størrelse ikke kan fastlægges på et validt grundlag. </a:t>
            </a:r>
          </a:p>
          <a:p>
            <a:endParaRPr lang="da-DK" altLang="da-DK" dirty="0">
              <a:cs typeface="Times New Roman" panose="02020603050405020304" pitchFamily="18" charset="0"/>
            </a:endParaRPr>
          </a:p>
          <a:p>
            <a:r>
              <a:rPr lang="da-DK" altLang="da-DK" dirty="0">
                <a:cs typeface="Times New Roman" panose="02020603050405020304" pitchFamily="18" charset="0"/>
              </a:rPr>
              <a:t>I disse tilfælde omtales forpligtelsen som </a:t>
            </a:r>
            <a:r>
              <a:rPr lang="da-DK" altLang="da-DK" i="1" dirty="0" err="1">
                <a:cs typeface="Times New Roman" panose="02020603050405020304" pitchFamily="18" charset="0"/>
              </a:rPr>
              <a:t>eventualforpligtelse</a:t>
            </a:r>
            <a:r>
              <a:rPr lang="da-DK" altLang="da-DK" i="1" dirty="0">
                <a:cs typeface="Times New Roman" panose="02020603050405020304" pitchFamily="18" charset="0"/>
              </a:rPr>
              <a:t> i</a:t>
            </a:r>
            <a:r>
              <a:rPr lang="da-DK" altLang="da-DK" dirty="0">
                <a:cs typeface="Times New Roman" panose="02020603050405020304" pitchFamily="18" charset="0"/>
              </a:rPr>
              <a:t> </a:t>
            </a:r>
            <a:r>
              <a:rPr lang="da-DK" altLang="da-DK" i="1" dirty="0">
                <a:cs typeface="Times New Roman" panose="02020603050405020304" pitchFamily="18" charset="0"/>
              </a:rPr>
              <a:t>noterne</a:t>
            </a:r>
            <a:r>
              <a:rPr lang="da-DK" altLang="da-DK" dirty="0">
                <a:cs typeface="Times New Roman" panose="02020603050405020304" pitchFamily="18" charset="0"/>
              </a:rPr>
              <a:t>.</a:t>
            </a:r>
          </a:p>
          <a:p>
            <a:endParaRPr lang="da-DK" altLang="da-DK" dirty="0">
              <a:cs typeface="Times New Roman" panose="02020603050405020304" pitchFamily="18" charset="0"/>
            </a:endParaRPr>
          </a:p>
          <a:p>
            <a:pPr>
              <a:lnSpc>
                <a:spcPts val="1400"/>
              </a:lnSpc>
            </a:pPr>
            <a:r>
              <a:rPr lang="da-DK" altLang="da-DK" dirty="0" err="1">
                <a:cs typeface="Times New Roman" panose="02020603050405020304" pitchFamily="18" charset="0"/>
              </a:rPr>
              <a:t>Eventualforpligtelser</a:t>
            </a:r>
            <a:r>
              <a:rPr lang="da-DK" altLang="da-DK" dirty="0">
                <a:cs typeface="Times New Roman" panose="02020603050405020304" pitchFamily="18" charset="0"/>
              </a:rPr>
              <a:t> omtales i Årsregnskabsloven § 64. De kan fx bestå af:</a:t>
            </a:r>
          </a:p>
          <a:p>
            <a:pPr>
              <a:lnSpc>
                <a:spcPts val="1400"/>
              </a:lnSpc>
            </a:pPr>
            <a:endParaRPr lang="da-DK" altLang="da-DK" dirty="0">
              <a:cs typeface="Times New Roman" panose="02020603050405020304" pitchFamily="18" charset="0"/>
            </a:endParaRPr>
          </a:p>
          <a:p>
            <a:pPr lvl="3">
              <a:lnSpc>
                <a:spcPts val="1350"/>
              </a:lnSpc>
              <a:buSzPts val="1200"/>
              <a:buFont typeface="Arial" panose="020B0604020202020204" pitchFamily="34" charset="0"/>
              <a:buChar char="•"/>
            </a:pPr>
            <a:r>
              <a:rPr lang="da-DK" altLang="da-DK" dirty="0">
                <a:cs typeface="Times New Roman" panose="02020603050405020304" pitchFamily="18" charset="0"/>
              </a:rPr>
              <a:t>pensions-, kautions- og garantiforpligtelser</a:t>
            </a:r>
          </a:p>
          <a:p>
            <a:pPr lvl="3">
              <a:lnSpc>
                <a:spcPct val="115000"/>
              </a:lnSpc>
              <a:buSzPts val="1200"/>
              <a:buFont typeface="Arial" panose="020B0604020202020204" pitchFamily="34" charset="0"/>
              <a:buChar char="•"/>
            </a:pPr>
            <a:r>
              <a:rPr lang="da-DK" altLang="da-DK" dirty="0">
                <a:cs typeface="Times New Roman" panose="02020603050405020304" pitchFamily="18" charset="0"/>
              </a:rPr>
              <a:t>diskonterede veksler</a:t>
            </a:r>
          </a:p>
          <a:p>
            <a:pPr lvl="3">
              <a:lnSpc>
                <a:spcPct val="115000"/>
              </a:lnSpc>
              <a:buSzPts val="1200"/>
              <a:buFont typeface="Arial" panose="020B0604020202020204" pitchFamily="34" charset="0"/>
              <a:buChar char="•"/>
            </a:pPr>
            <a:r>
              <a:rPr lang="da-DK" altLang="da-DK" dirty="0">
                <a:cs typeface="Times New Roman" panose="02020603050405020304" pitchFamily="18" charset="0"/>
              </a:rPr>
              <a:t>leasingaftaler (operationel leasing)</a:t>
            </a:r>
          </a:p>
          <a:p>
            <a:pPr lvl="3">
              <a:lnSpc>
                <a:spcPct val="115000"/>
              </a:lnSpc>
              <a:buSzPts val="1200"/>
              <a:buFont typeface="Arial" panose="020B0604020202020204" pitchFamily="34" charset="0"/>
              <a:buChar char="•"/>
            </a:pPr>
            <a:r>
              <a:rPr lang="da-DK" altLang="da-DK" dirty="0">
                <a:cs typeface="Times New Roman" panose="02020603050405020304" pitchFamily="18" charset="0"/>
              </a:rPr>
              <a:t>verserende retssag</a:t>
            </a:r>
          </a:p>
          <a:p>
            <a:pPr lvl="3">
              <a:lnSpc>
                <a:spcPct val="115000"/>
              </a:lnSpc>
              <a:buSzPts val="1200"/>
              <a:buFont typeface="Arial" panose="020B0604020202020204" pitchFamily="34" charset="0"/>
              <a:buChar char="•"/>
            </a:pPr>
            <a:r>
              <a:rPr lang="da-DK" altLang="da-DK" dirty="0">
                <a:cs typeface="Times New Roman" panose="02020603050405020304" pitchFamily="18" charset="0"/>
              </a:rPr>
              <a:t>tilbagekøbsforpligtelser.</a:t>
            </a:r>
            <a:endParaRPr lang="da-DK" dirty="0"/>
          </a:p>
        </p:txBody>
      </p:sp>
      <p:sp>
        <p:nvSpPr>
          <p:cNvPr id="4" name="Text Placeholder 3"/>
          <p:cNvSpPr>
            <a:spLocks noGrp="1"/>
          </p:cNvSpPr>
          <p:nvPr>
            <p:ph type="body" sz="quarter" idx="11"/>
          </p:nvPr>
        </p:nvSpPr>
        <p:spPr/>
        <p:txBody>
          <a:bodyPr/>
          <a:lstStyle/>
          <a:p>
            <a:r>
              <a:rPr lang="da-DK" dirty="0" err="1"/>
              <a:t>Eventualforpligtelser</a:t>
            </a:r>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4380179"/>
      </p:ext>
    </p:extLst>
  </p:cSld>
  <p:clrMapOvr>
    <a:masterClrMapping/>
  </p:clrMapOvr>
  <mc:AlternateContent xmlns:mc="http://schemas.openxmlformats.org/markup-compatibility/2006" xmlns:p14="http://schemas.microsoft.com/office/powerpoint/2010/main">
    <mc:Choice Requires="p14">
      <p:transition spd="slow" p14:dur="2000" advTm="182262"/>
    </mc:Choice>
    <mc:Fallback xmlns="">
      <p:transition spd="slow" advTm="18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spcAft>
                <a:spcPts val="1000"/>
              </a:spcAft>
            </a:pPr>
            <a:r>
              <a:rPr lang="da-DK" altLang="da-DK" sz="1400" dirty="0">
                <a:ea typeface="SimSun" panose="02010600030101010101" pitchFamily="2" charset="-122"/>
                <a:cs typeface="Times New Roman" panose="02020603050405020304" pitchFamily="18" charset="0"/>
              </a:rPr>
              <a:t>Grænsedragning mellem </a:t>
            </a:r>
            <a:r>
              <a:rPr lang="da-DK" altLang="da-DK" sz="1400" dirty="0" err="1">
                <a:ea typeface="SimSun" panose="02010600030101010101" pitchFamily="2" charset="-122"/>
                <a:cs typeface="Times New Roman" panose="02020603050405020304" pitchFamily="18" charset="0"/>
              </a:rPr>
              <a:t>eventualforpligtelser</a:t>
            </a:r>
            <a:r>
              <a:rPr lang="da-DK" altLang="da-DK" sz="1400" dirty="0">
                <a:ea typeface="SimSun" panose="02010600030101010101" pitchFamily="2" charset="-122"/>
                <a:cs typeface="Times New Roman" panose="02020603050405020304" pitchFamily="18" charset="0"/>
              </a:rPr>
              <a:t>, som skal oplyses i noterne, og hensatte forpligtelser, der skal indregnes i balancen, kan i visse tilfælde være vanskelig.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Formelt indregnes </a:t>
            </a:r>
            <a:r>
              <a:rPr lang="da-DK" altLang="da-DK" sz="1400" dirty="0" err="1">
                <a:ea typeface="SimSun" panose="02010600030101010101" pitchFamily="2" charset="-122"/>
                <a:cs typeface="Times New Roman" panose="02020603050405020304" pitchFamily="18" charset="0"/>
              </a:rPr>
              <a:t>eventualforpligtelser</a:t>
            </a:r>
            <a:r>
              <a:rPr lang="da-DK" altLang="da-DK" sz="1400" dirty="0">
                <a:ea typeface="SimSun" panose="02010600030101010101" pitchFamily="2" charset="-122"/>
                <a:cs typeface="Times New Roman" panose="02020603050405020304" pitchFamily="18" charset="0"/>
              </a:rPr>
              <a:t> ikke i balancen, fordi de enten ikke opfylder definitionen på en forpligtelse eller indregningskriterierne om sandsynlighed og validitet.</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Især børsnoterede selskaber er kendte for at spekulere i at undgå indregning af gæld for at opnå en bedre gældsandel og – formodes det – en bedre risikovurdering på aktiemarkedet.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Kunststykket består i at få den tyngende gæld indplaceret som noteoplysning (</a:t>
            </a:r>
            <a:r>
              <a:rPr lang="da-DK" altLang="da-DK" sz="1400" dirty="0" err="1">
                <a:ea typeface="SimSun" panose="02010600030101010101" pitchFamily="2" charset="-122"/>
                <a:cs typeface="Times New Roman" panose="02020603050405020304" pitchFamily="18" charset="0"/>
              </a:rPr>
              <a:t>off</a:t>
            </a:r>
            <a:r>
              <a:rPr lang="da-DK" altLang="da-DK" sz="1400" dirty="0">
                <a:ea typeface="SimSun" panose="02010600030101010101" pitchFamily="2" charset="-122"/>
                <a:cs typeface="Times New Roman" panose="02020603050405020304" pitchFamily="18" charset="0"/>
              </a:rPr>
              <a:t> balance </a:t>
            </a:r>
            <a:r>
              <a:rPr lang="da-DK" altLang="da-DK" sz="1400" dirty="0" err="1">
                <a:ea typeface="SimSun" panose="02010600030101010101" pitchFamily="2" charset="-122"/>
                <a:cs typeface="Times New Roman" panose="02020603050405020304" pitchFamily="18" charset="0"/>
              </a:rPr>
              <a:t>sheet</a:t>
            </a:r>
            <a:r>
              <a:rPr lang="da-DK" altLang="da-DK" sz="1400" dirty="0">
                <a:ea typeface="SimSun" panose="02010600030101010101" pitchFamily="2" charset="-122"/>
                <a:cs typeface="Times New Roman" panose="02020603050405020304" pitchFamily="18" charset="0"/>
              </a:rPr>
              <a:t> item). </a:t>
            </a:r>
            <a:r>
              <a:rPr lang="en-GB" altLang="da-DK" sz="1400" dirty="0">
                <a:ea typeface="SimSun" panose="02010600030101010101" pitchFamily="2" charset="-122"/>
                <a:cs typeface="Times New Roman" panose="02020603050405020304" pitchFamily="18" charset="0"/>
              </a:rPr>
              <a:t>“</a:t>
            </a:r>
            <a:r>
              <a:rPr lang="en-GB" altLang="da-DK" sz="1400" i="1" dirty="0">
                <a:ea typeface="SimSun" panose="02010600030101010101" pitchFamily="2" charset="-122"/>
                <a:cs typeface="Times New Roman" panose="02020603050405020304" pitchFamily="18" charset="0"/>
              </a:rPr>
              <a:t>The basic drives of man are few: To get enough food, to find shelter, and to keep debt off the balance sheet</a:t>
            </a:r>
            <a:r>
              <a:rPr lang="en-GB" altLang="da-DK" sz="1400" dirty="0">
                <a:ea typeface="SimSun" panose="02010600030101010101" pitchFamily="2" charset="-122"/>
                <a:cs typeface="Times New Roman" panose="02020603050405020304" pitchFamily="18" charset="0"/>
              </a:rPr>
              <a:t>.” </a:t>
            </a:r>
            <a:r>
              <a:rPr lang="da-DK" altLang="da-DK" sz="1400" dirty="0">
                <a:ea typeface="SimSun" panose="02010600030101010101" pitchFamily="2" charset="-122"/>
                <a:cs typeface="Times New Roman" panose="02020603050405020304" pitchFamily="18" charset="0"/>
              </a:rPr>
              <a:t>(Richard Greene, 1980).</a:t>
            </a:r>
            <a:endParaRPr lang="da-DK" sz="1400" dirty="0"/>
          </a:p>
        </p:txBody>
      </p:sp>
      <p:sp>
        <p:nvSpPr>
          <p:cNvPr id="4" name="Text Placeholder 3"/>
          <p:cNvSpPr>
            <a:spLocks noGrp="1"/>
          </p:cNvSpPr>
          <p:nvPr>
            <p:ph type="body" sz="quarter" idx="11"/>
          </p:nvPr>
        </p:nvSpPr>
        <p:spPr/>
        <p:txBody>
          <a:bodyPr/>
          <a:lstStyle/>
          <a:p>
            <a:r>
              <a:rPr lang="da-DK" dirty="0" err="1"/>
              <a:t>Eventualforpligtelser</a:t>
            </a:r>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5001433"/>
      </p:ext>
    </p:extLst>
  </p:cSld>
  <p:clrMapOvr>
    <a:masterClrMapping/>
  </p:clrMapOvr>
  <mc:AlternateContent xmlns:mc="http://schemas.openxmlformats.org/markup-compatibility/2006" xmlns:p14="http://schemas.microsoft.com/office/powerpoint/2010/main">
    <mc:Choice Requires="p14">
      <p:transition spd="slow" p14:dur="2000" advTm="82595"/>
    </mc:Choice>
    <mc:Fallback xmlns="">
      <p:transition spd="slow" advTm="8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Forpligtelser</a:t>
            </a:r>
          </a:p>
        </p:txBody>
      </p:sp>
      <p:sp>
        <p:nvSpPr>
          <p:cNvPr id="3" name="Content Placeholder 2"/>
          <p:cNvSpPr>
            <a:spLocks noGrp="1"/>
          </p:cNvSpPr>
          <p:nvPr>
            <p:ph idx="1"/>
          </p:nvPr>
        </p:nvSpPr>
        <p:spPr/>
        <p:txBody>
          <a:bodyPr/>
          <a:lstStyle/>
          <a:p>
            <a:pPr>
              <a:lnSpc>
                <a:spcPct val="115000"/>
              </a:lnSpc>
              <a:spcAft>
                <a:spcPts val="1000"/>
              </a:spcAft>
            </a:pPr>
            <a:r>
              <a:rPr lang="da-DK" altLang="da-DK" dirty="0">
                <a:ea typeface="SimSun" panose="02010600030101010101" pitchFamily="2" charset="-122"/>
                <a:cs typeface="Times New Roman" panose="02020603050405020304" pitchFamily="18" charset="0"/>
              </a:rPr>
              <a:t>En ledelsesbeslutning i sig selv er ikke tilstrækkelig til, at en forpligtelse opfylder indregningskriterierne for en hensat forpligtelse.</a:t>
            </a:r>
          </a:p>
          <a:p>
            <a:pPr marL="0" indent="0">
              <a:lnSpc>
                <a:spcPct val="115000"/>
              </a:lnSpc>
              <a:spcAft>
                <a:spcPts val="1000"/>
              </a:spcAft>
              <a:buNone/>
            </a:pPr>
            <a:r>
              <a:rPr lang="da-DK" altLang="da-DK" dirty="0">
                <a:ea typeface="SimSun" panose="02010600030101010101" pitchFamily="2" charset="-122"/>
                <a:cs typeface="Times New Roman" panose="02020603050405020304" pitchFamily="18" charset="0"/>
              </a:rPr>
              <a:t>	</a:t>
            </a:r>
          </a:p>
          <a:p>
            <a:pPr>
              <a:lnSpc>
                <a:spcPct val="115000"/>
              </a:lnSpc>
              <a:spcAft>
                <a:spcPts val="1000"/>
              </a:spcAft>
            </a:pPr>
            <a:r>
              <a:rPr lang="da-DK" altLang="da-DK" dirty="0">
                <a:ea typeface="SimSun" panose="02010600030101010101" pitchFamily="2" charset="-122"/>
                <a:cs typeface="Times New Roman" panose="02020603050405020304" pitchFamily="18" charset="0"/>
              </a:rPr>
              <a:t>Dette er eksempelvis gældende for en beslutning om omstrukturering, hvor planen om omstrukturering ud over at være besluttet af ledelsen skal være påbegyndt før balancedagen, og de berørte parter skal være oplyst om den overordnede plan, før der kan ske indregning. </a:t>
            </a:r>
          </a:p>
          <a:p>
            <a:pPr>
              <a:lnSpc>
                <a:spcPct val="115000"/>
              </a:lnSpc>
              <a:spcAft>
                <a:spcPts val="1000"/>
              </a:spcAft>
            </a:pPr>
            <a:endParaRPr lang="da-DK" altLang="da-DK" dirty="0">
              <a:ea typeface="SimSun" panose="02010600030101010101" pitchFamily="2" charset="-122"/>
              <a:cs typeface="Times New Roman" panose="02020603050405020304" pitchFamily="18" charset="0"/>
            </a:endParaRPr>
          </a:p>
          <a:p>
            <a:pPr>
              <a:lnSpc>
                <a:spcPct val="115000"/>
              </a:lnSpc>
              <a:spcAft>
                <a:spcPts val="1000"/>
              </a:spcAft>
            </a:pPr>
            <a:r>
              <a:rPr lang="da-DK" altLang="da-DK" dirty="0">
                <a:ea typeface="SimSun" panose="02010600030101010101" pitchFamily="2" charset="-122"/>
                <a:cs typeface="Times New Roman" panose="02020603050405020304" pitchFamily="18" charset="0"/>
              </a:rPr>
              <a:t>Dette er endnu et eksempel på en ensretning mellem Årsregnskabsloven og IFRS.</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8921972"/>
      </p:ext>
    </p:extLst>
  </p:cSld>
  <p:clrMapOvr>
    <a:masterClrMapping/>
  </p:clrMapOvr>
  <mc:AlternateContent xmlns:mc="http://schemas.openxmlformats.org/markup-compatibility/2006" xmlns:p14="http://schemas.microsoft.com/office/powerpoint/2010/main">
    <mc:Choice Requires="p14">
      <p:transition spd="slow" p14:dur="2000" advTm="75835"/>
    </mc:Choice>
    <mc:Fallback xmlns="">
      <p:transition spd="slow" advTm="7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63432A409A6E44BAAB33BF30486D67" ma:contentTypeVersion="13" ma:contentTypeDescription="Create a new document." ma:contentTypeScope="" ma:versionID="f2996034f741decc36f4ffadcde0da7f">
  <xsd:schema xmlns:xsd="http://www.w3.org/2001/XMLSchema" xmlns:xs="http://www.w3.org/2001/XMLSchema" xmlns:p="http://schemas.microsoft.com/office/2006/metadata/properties" xmlns:ns3="607978f5-20cb-425e-8ac7-c7566ceb77f4" xmlns:ns4="96b3146b-7903-4e27-96d2-15f4f9065f53" targetNamespace="http://schemas.microsoft.com/office/2006/metadata/properties" ma:root="true" ma:fieldsID="181f90b6de313e5b324e03c07195bd7b" ns3:_="" ns4:_="">
    <xsd:import namespace="607978f5-20cb-425e-8ac7-c7566ceb77f4"/>
    <xsd:import namespace="96b3146b-7903-4e27-96d2-15f4f9065f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7978f5-20cb-425e-8ac7-c7566ceb77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3146b-7903-4e27-96d2-15f4f9065f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C3230C-2418-4208-A149-1C8C688F58E3}">
  <ds:schemaRefs>
    <ds:schemaRef ds:uri="http://schemas.microsoft.com/sharepoint/v3/contenttype/forms"/>
  </ds:schemaRefs>
</ds:datastoreItem>
</file>

<file path=customXml/itemProps2.xml><?xml version="1.0" encoding="utf-8"?>
<ds:datastoreItem xmlns:ds="http://schemas.openxmlformats.org/officeDocument/2006/customXml" ds:itemID="{EFA5D840-B029-4DF5-AE1A-360C8653DB8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20F1612-5305-45E9-8ABB-9682563580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7978f5-20cb-425e-8ac7-c7566ceb77f4"/>
    <ds:schemaRef ds:uri="96b3146b-7903-4e27-96d2-15f4f9065f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1332</TotalTime>
  <Words>940</Words>
  <Application>Microsoft Office PowerPoint</Application>
  <PresentationFormat>Skærmshow (4:3)</PresentationFormat>
  <Paragraphs>113</Paragraphs>
  <Slides>14</Slides>
  <Notes>0</Notes>
  <HiddenSlides>0</HiddenSlides>
  <MMClips>14</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14</vt:i4>
      </vt:variant>
    </vt:vector>
  </HeadingPairs>
  <TitlesOfParts>
    <vt:vector size="19" baseType="lpstr">
      <vt:lpstr>Arial</vt:lpstr>
      <vt:lpstr>Times New Roman</vt:lpstr>
      <vt:lpstr>Verdana</vt:lpstr>
      <vt:lpstr>Wingdings 2</vt:lpstr>
      <vt:lpstr>62469</vt:lpstr>
      <vt:lpstr>PowerPoint-præsentation</vt:lpstr>
      <vt:lpstr>Forpligtelser</vt:lpstr>
      <vt:lpstr>Forpligtelser</vt:lpstr>
      <vt:lpstr>Forpligtelser</vt:lpstr>
      <vt:lpstr>Forpligtelser</vt:lpstr>
      <vt:lpstr>Forpligtelser</vt:lpstr>
      <vt:lpstr>Forpligtelser</vt:lpstr>
      <vt:lpstr>Forpligtelser</vt:lpstr>
      <vt:lpstr>Forpligtelser</vt:lpstr>
      <vt:lpstr>Forpligtelser</vt:lpstr>
      <vt:lpstr>Forpligtelser</vt:lpstr>
      <vt:lpstr>Overskudsplanlægning/udjævning</vt:lpstr>
      <vt:lpstr>Definition af forskellige kategorier af forpligtelser</vt:lpstr>
      <vt:lpstr>PowerPoint-præsentation</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Rikke Detlevsen</cp:lastModifiedBy>
  <cp:revision>151</cp:revision>
  <cp:lastPrinted>1601-01-01T00:00:00Z</cp:lastPrinted>
  <dcterms:created xsi:type="dcterms:W3CDTF">2006-08-14T18:26:39Z</dcterms:created>
  <dcterms:modified xsi:type="dcterms:W3CDTF">2022-08-30T09:32:18Z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0x010100E063432A409A6E44BAAB33BF30486D67</vt:lpwstr>
  </property>
  <property fmtid="{D5CDD505-2E9C-101B-9397-08002B2CF9AE}" pid="3" name="MSIP_Label_ea60d57e-af5b-4752-ac57-3e4f28ca11dc_Enabled">
    <vt:lpwstr>true</vt:lpwstr>
  </property>
  <property fmtid="{D5CDD505-2E9C-101B-9397-08002B2CF9AE}" pid="4" name="MSIP_Label_ea60d57e-af5b-4752-ac57-3e4f28ca11dc_SetDate">
    <vt:lpwstr>2022-08-29T07:42:08Z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c113b525-8a04-43bf-8818-3fe9c2ba7b5e</vt:lpwstr>
  </property>
  <property fmtid="{D5CDD505-2E9C-101B-9397-08002B2CF9AE}" pid="9" name="MSIP_Label_ea60d57e-af5b-4752-ac57-3e4f28ca11dc_ContentBits">
    <vt:lpwstr>0</vt:lpwstr>
  </property>
</Properties>
</file>