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351" r:id="rId5"/>
    <p:sldId id="335" r:id="rId6"/>
    <p:sldId id="352" r:id="rId7"/>
    <p:sldId id="353" r:id="rId8"/>
    <p:sldId id="354" r:id="rId9"/>
    <p:sldId id="355" r:id="rId10"/>
    <p:sldId id="356" r:id="rId11"/>
    <p:sldId id="357" r:id="rId12"/>
    <p:sldId id="358" r:id="rId13"/>
    <p:sldId id="359" r:id="rId14"/>
    <p:sldId id="360" r:id="rId15"/>
    <p:sldId id="361" r:id="rId16"/>
    <p:sldId id="362" r:id="rId17"/>
    <p:sldId id="363" r:id="rId18"/>
    <p:sldId id="364" r:id="rId19"/>
    <p:sldId id="382" r:id="rId20"/>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M. Breinholt" initials="H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4C"/>
    <a:srgbClr val="88BACF"/>
    <a:srgbClr val="002A3A"/>
    <a:srgbClr val="003A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2" autoAdjust="0"/>
    <p:restoredTop sz="94694" autoAdjust="0"/>
  </p:normalViewPr>
  <p:slideViewPr>
    <p:cSldViewPr>
      <p:cViewPr varScale="1">
        <p:scale>
          <a:sx n="108" d="100"/>
          <a:sy n="108" d="100"/>
        </p:scale>
        <p:origin x="186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‹nr.›</a:t>
            </a:fld>
            <a:endParaRPr lang="da-DK" altLang="da-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2813" y="742950"/>
            <a:ext cx="4956175" cy="3717925"/>
          </a:xfrm>
          <a:ln/>
        </p:spPr>
      </p:sp>
      <p:sp>
        <p:nvSpPr>
          <p:cNvPr id="19458" name="Rectangle 3"/>
          <p:cNvSpPr>
            <a:spLocks noGrp="1" noChangeArrowheads="1"/>
          </p:cNvSpPr>
          <p:nvPr>
            <p:ph type="body" idx="1"/>
          </p:nvPr>
        </p:nvSpPr>
        <p:spPr>
          <a:noFill/>
        </p:spPr>
        <p:txBody>
          <a:bodyPr/>
          <a:lstStyle/>
          <a:p>
            <a:pPr eaLnBrk="1" hangingPunct="1"/>
            <a:endParaRPr lang="da-DK" altLang="da-D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996888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912813" y="742950"/>
            <a:ext cx="4956175" cy="3717925"/>
          </a:xfrm>
          <a:ln/>
        </p:spPr>
      </p:sp>
      <p:sp>
        <p:nvSpPr>
          <p:cNvPr id="22530"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246294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‹nr.›</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7403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‹nr.›</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94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2x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‹nr.›</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Pladsholder til indhold 2">
            <a:extLst>
              <a:ext uri="{FF2B5EF4-FFF2-40B4-BE49-F238E27FC236}">
                <a16:creationId xmlns:a16="http://schemas.microsoft.com/office/drawing/2014/main" id="{146C8BE1-D4E0-2044-9A10-315F8AC69C6E}"/>
              </a:ext>
            </a:extLst>
          </p:cNvPr>
          <p:cNvSpPr>
            <a:spLocks noGrp="1"/>
          </p:cNvSpPr>
          <p:nvPr>
            <p:ph idx="12"/>
          </p:nvPr>
        </p:nvSpPr>
        <p:spPr>
          <a:xfrm>
            <a:off x="5436096"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‹nr.›</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688" r:id="rId3"/>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90678"/>
            <a:ext cx="9144000" cy="4708525"/>
          </a:xfrm>
        </p:spPr>
        <p:txBody>
          <a:bodyPr>
            <a:normAutofit/>
          </a:bodyPr>
          <a:lstStyle/>
          <a:p>
            <a:pPr algn="ctr"/>
            <a:r>
              <a:rPr lang="da-DK" b="1" dirty="0"/>
              <a:t>FINANSIEL RAPPORTERING</a:t>
            </a:r>
          </a:p>
          <a:p>
            <a:pPr algn="ctr"/>
            <a:r>
              <a:rPr lang="da-DK" dirty="0"/>
              <a:t>- Teori og regulering, 7. 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9</a:t>
            </a:r>
          </a:p>
          <a:p>
            <a:pPr algn="ctr">
              <a:spcBef>
                <a:spcPts val="1800"/>
              </a:spcBef>
            </a:pPr>
            <a:r>
              <a:rPr lang="da-DK" altLang="da-DK" sz="2000" b="1" dirty="0">
                <a:solidFill>
                  <a:srgbClr val="88BACF"/>
                </a:solidFill>
              </a:rPr>
              <a:t>Egenkapital og forpligtelser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94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Klassifikation af egenkapital og forpligtigelser</a:t>
            </a:r>
            <a:endParaRPr lang="da-DK" dirty="0"/>
          </a:p>
        </p:txBody>
      </p:sp>
      <p:sp>
        <p:nvSpPr>
          <p:cNvPr id="4" name="Content Placeholder 3"/>
          <p:cNvSpPr>
            <a:spLocks noGrp="1"/>
          </p:cNvSpPr>
          <p:nvPr>
            <p:ph idx="1"/>
          </p:nvPr>
        </p:nvSpPr>
        <p:spPr/>
        <p:txBody>
          <a:bodyPr/>
          <a:lstStyle/>
          <a:p>
            <a:pPr>
              <a:lnSpc>
                <a:spcPct val="115000"/>
              </a:lnSpc>
            </a:pPr>
            <a:r>
              <a:rPr lang="da-DK" altLang="da-DK" dirty="0">
                <a:ea typeface="SimSun" panose="02010600030101010101" pitchFamily="2" charset="-122"/>
                <a:cs typeface="Times New Roman" panose="02020603050405020304" pitchFamily="18" charset="0"/>
              </a:rPr>
              <a:t>Da begrebsrammen anlægger en </a:t>
            </a:r>
            <a:r>
              <a:rPr lang="da-DK" altLang="da-DK" dirty="0" err="1">
                <a:ea typeface="SimSun" panose="02010600030101010101" pitchFamily="2" charset="-122"/>
                <a:cs typeface="Times New Roman" panose="02020603050405020304" pitchFamily="18" charset="0"/>
              </a:rPr>
              <a:t>ejerteoretisk</a:t>
            </a:r>
            <a:r>
              <a:rPr lang="da-DK" altLang="da-DK" dirty="0">
                <a:ea typeface="SimSun" panose="02010600030101010101" pitchFamily="2" charset="-122"/>
                <a:cs typeface="Times New Roman" panose="02020603050405020304" pitchFamily="18" charset="0"/>
              </a:rPr>
              <a:t> synsvinkel, er der en principiel forskel mellem egenkapital og forpligtelser:</a:t>
            </a:r>
          </a:p>
          <a:p>
            <a:pPr>
              <a:lnSpc>
                <a:spcPct val="115000"/>
              </a:lnSpc>
            </a:pPr>
            <a:endParaRPr lang="da-DK" altLang="da-DK" dirty="0">
              <a:ea typeface="SimSun" panose="02010600030101010101" pitchFamily="2" charset="-122"/>
              <a:cs typeface="Times New Roman" panose="02020603050405020304" pitchFamily="18" charset="0"/>
            </a:endParaRPr>
          </a:p>
          <a:p>
            <a:pPr algn="ctr">
              <a:lnSpc>
                <a:spcPts val="1350"/>
              </a:lnSpc>
            </a:pPr>
            <a:r>
              <a:rPr lang="da-DK" altLang="da-DK" b="1" dirty="0">
                <a:solidFill>
                  <a:srgbClr val="0070C0"/>
                </a:solidFill>
                <a:ea typeface="SimSun" panose="02010600030101010101" pitchFamily="2" charset="-122"/>
                <a:cs typeface="Times New Roman" panose="02020603050405020304" pitchFamily="18" charset="0"/>
              </a:rPr>
              <a:t>Aktiver ÷ forpligtelser = egenkapital</a:t>
            </a:r>
          </a:p>
          <a:p>
            <a:pPr>
              <a:lnSpc>
                <a:spcPct val="115000"/>
              </a:lnSpc>
            </a:pPr>
            <a:br>
              <a:rPr lang="da-DK" altLang="da-DK" dirty="0">
                <a:ea typeface="SimSun" panose="02010600030101010101" pitchFamily="2" charset="-122"/>
                <a:cs typeface="Times New Roman" panose="02020603050405020304" pitchFamily="18" charset="0"/>
              </a:rPr>
            </a:br>
            <a:r>
              <a:rPr lang="da-DK" altLang="da-DK" dirty="0">
                <a:ea typeface="SimSun" panose="02010600030101010101" pitchFamily="2" charset="-122"/>
                <a:cs typeface="Times New Roman" panose="02020603050405020304" pitchFamily="18" charset="0"/>
              </a:rPr>
              <a:t>Egenkapital er den </a:t>
            </a:r>
            <a:r>
              <a:rPr lang="da-DK" altLang="da-DK" dirty="0" err="1">
                <a:ea typeface="SimSun" panose="02010600030101010101" pitchFamily="2" charset="-122"/>
                <a:cs typeface="Times New Roman" panose="02020603050405020304" pitchFamily="18" charset="0"/>
              </a:rPr>
              <a:t>residual</a:t>
            </a:r>
            <a:r>
              <a:rPr lang="da-DK" altLang="da-DK" dirty="0">
                <a:ea typeface="SimSun" panose="02010600030101010101" pitchFamily="2" charset="-122"/>
                <a:cs typeface="Times New Roman" panose="02020603050405020304" pitchFamily="18" charset="0"/>
              </a:rPr>
              <a:t> interesse i entitetens aktiver, der er tilbage, når forpligtelserne er fratrukket.</a:t>
            </a:r>
          </a:p>
          <a:p>
            <a:pPr>
              <a:lnSpc>
                <a:spcPct val="115000"/>
              </a:lnSpc>
            </a:pPr>
            <a:endParaRPr lang="da-DK" altLang="da-DK" dirty="0">
              <a:ea typeface="SimSun" panose="02010600030101010101" pitchFamily="2" charset="-122"/>
              <a:cs typeface="Times New Roman" panose="02020603050405020304" pitchFamily="18" charset="0"/>
            </a:endParaRPr>
          </a:p>
          <a:p>
            <a:pPr>
              <a:lnSpc>
                <a:spcPct val="115000"/>
              </a:lnSpc>
            </a:pPr>
            <a:r>
              <a:rPr lang="da-DK" altLang="da-DK" dirty="0">
                <a:ea typeface="SimSun" panose="02010600030101010101" pitchFamily="2" charset="-122"/>
                <a:cs typeface="Times New Roman" panose="02020603050405020304" pitchFamily="18" charset="0"/>
              </a:rPr>
              <a:t>Mens aktiver og forpligtelser er semantiske begreber i den formueorienterede regnskabsteori, er egenkapital et syntaktisk begreb, som ikke eksisterer i virkeligheden.</a:t>
            </a:r>
          </a:p>
          <a:p>
            <a:pPr>
              <a:lnSpc>
                <a:spcPct val="115000"/>
              </a:lnSpc>
            </a:pPr>
            <a:r>
              <a:rPr lang="da-DK" altLang="da-DK" dirty="0">
                <a:ea typeface="SimSun" panose="02010600030101010101" pitchFamily="2" charset="-122"/>
                <a:cs typeface="Times New Roman" panose="02020603050405020304" pitchFamily="18" charset="0"/>
              </a:rPr>
              <a:t>	</a:t>
            </a:r>
          </a:p>
          <a:p>
            <a:r>
              <a:rPr lang="da-DK" altLang="da-DK" dirty="0">
                <a:ea typeface="SimSun" panose="02010600030101010101" pitchFamily="2" charset="-122"/>
                <a:cs typeface="Times New Roman" panose="02020603050405020304" pitchFamily="18" charset="0"/>
              </a:rPr>
              <a:t>På grund af egenkapitalens </a:t>
            </a:r>
            <a:r>
              <a:rPr lang="da-DK" altLang="da-DK" dirty="0" err="1">
                <a:ea typeface="SimSun" panose="02010600030101010101" pitchFamily="2" charset="-122"/>
                <a:cs typeface="Times New Roman" panose="02020603050405020304" pitchFamily="18" charset="0"/>
              </a:rPr>
              <a:t>residuelle</a:t>
            </a:r>
            <a:r>
              <a:rPr lang="da-DK" altLang="da-DK" dirty="0">
                <a:ea typeface="SimSun" panose="02010600030101010101" pitchFamily="2" charset="-122"/>
                <a:cs typeface="Times New Roman" panose="02020603050405020304" pitchFamily="18" charset="0"/>
              </a:rPr>
              <a:t> karakter nyder ejerne i henhold til definitionen godt af enhver stigning i nettoaktiverne.</a:t>
            </a:r>
            <a:endParaRPr lang="da-DK" dirty="0"/>
          </a:p>
        </p:txBody>
      </p:sp>
      <p:sp>
        <p:nvSpPr>
          <p:cNvPr id="5" name="Text Placeholder 4"/>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Definition på egenkapital og dens komponenter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793275"/>
      </p:ext>
    </p:extLst>
  </p:cSld>
  <p:clrMapOvr>
    <a:masterClrMapping/>
  </p:clrMapOvr>
  <mc:AlternateContent xmlns:mc="http://schemas.openxmlformats.org/markup-compatibility/2006" xmlns:p14="http://schemas.microsoft.com/office/powerpoint/2010/main">
    <mc:Choice Requires="p14">
      <p:transition spd="slow" p14:dur="2000" advTm="109649"/>
    </mc:Choice>
    <mc:Fallback xmlns="">
      <p:transition spd="slow" advTm="10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Egenkapital</a:t>
            </a:r>
          </a:p>
        </p:txBody>
      </p:sp>
      <p:sp>
        <p:nvSpPr>
          <p:cNvPr id="4" name="Content Placeholder 3"/>
          <p:cNvSpPr>
            <a:spLocks noGrp="1"/>
          </p:cNvSpPr>
          <p:nvPr>
            <p:ph idx="1"/>
          </p:nvPr>
        </p:nvSpPr>
        <p:spPr/>
        <p:txBody>
          <a:bodyPr/>
          <a:lstStyle/>
          <a:p>
            <a:pPr>
              <a:lnSpc>
                <a:spcPct val="115000"/>
              </a:lnSpc>
            </a:pPr>
            <a:r>
              <a:rPr lang="da-DK" altLang="da-DK" sz="1200" dirty="0">
                <a:cs typeface="Times New Roman" panose="02020603050405020304" pitchFamily="18" charset="0"/>
              </a:rPr>
              <a:t>Virksomhedskapital er den nominelle (pålydende) kapital, der er indbetalt af kapitalejerne.	</a:t>
            </a:r>
          </a:p>
          <a:p>
            <a:pPr>
              <a:lnSpc>
                <a:spcPct val="115000"/>
              </a:lnSpc>
            </a:pPr>
            <a:r>
              <a:rPr lang="da-DK" altLang="da-DK" sz="1200" dirty="0">
                <a:cs typeface="Times New Roman" panose="02020603050405020304" pitchFamily="18" charset="0"/>
              </a:rPr>
              <a:t>Virksomhedskapitalen kan ikke udloddes.</a:t>
            </a:r>
          </a:p>
          <a:p>
            <a:pPr>
              <a:lnSpc>
                <a:spcPct val="115000"/>
              </a:lnSpc>
            </a:pPr>
            <a:endParaRPr lang="da-DK" altLang="da-DK" sz="1200" dirty="0">
              <a:cs typeface="Times New Roman" panose="02020603050405020304" pitchFamily="18" charset="0"/>
            </a:endParaRPr>
          </a:p>
          <a:p>
            <a:pPr>
              <a:lnSpc>
                <a:spcPct val="115000"/>
              </a:lnSpc>
            </a:pPr>
            <a:r>
              <a:rPr lang="da-DK" altLang="da-DK" sz="1200" dirty="0">
                <a:cs typeface="Times New Roman" panose="02020603050405020304" pitchFamily="18" charset="0"/>
              </a:rPr>
              <a:t>Virksomhedskapitalen tilvejebringes i forbindelse med selskabets stiftelse, enten ved kontant indbetaling eller ved såkaldt “apportindskud”, dvs. indskud fra andre værdier end kontanter, fx værdipapirer eller aktiver.	</a:t>
            </a:r>
          </a:p>
          <a:p>
            <a:pPr>
              <a:lnSpc>
                <a:spcPct val="115000"/>
              </a:lnSpc>
            </a:pPr>
            <a:endParaRPr lang="da-DK" altLang="da-DK" sz="1200" dirty="0">
              <a:cs typeface="Times New Roman" panose="02020603050405020304" pitchFamily="18" charset="0"/>
            </a:endParaRPr>
          </a:p>
          <a:p>
            <a:pPr>
              <a:lnSpc>
                <a:spcPct val="115000"/>
              </a:lnSpc>
            </a:pPr>
            <a:r>
              <a:rPr lang="da-DK" altLang="da-DK" sz="1200" dirty="0">
                <a:cs typeface="Times New Roman" panose="02020603050405020304" pitchFamily="18" charset="0"/>
              </a:rPr>
              <a:t>Virksomhedskapitalen kan senere forhøjes, hvilket kan ske ved:</a:t>
            </a:r>
          </a:p>
          <a:p>
            <a:pPr>
              <a:lnSpc>
                <a:spcPct val="115000"/>
              </a:lnSpc>
            </a:pPr>
            <a:endParaRPr lang="da-DK" altLang="da-DK" sz="1200" dirty="0">
              <a:cs typeface="Times New Roman" panose="02020603050405020304" pitchFamily="18" charset="0"/>
            </a:endParaRPr>
          </a:p>
          <a:p>
            <a:pPr lvl="3">
              <a:lnSpc>
                <a:spcPct val="115000"/>
              </a:lnSpc>
              <a:buFont typeface="Arial" panose="020B0604020202020204" pitchFamily="34" charset="0"/>
              <a:buChar char="•"/>
            </a:pPr>
            <a:r>
              <a:rPr lang="da-DK" altLang="da-DK" sz="1200" dirty="0">
                <a:cs typeface="Times New Roman" panose="02020603050405020304" pitchFamily="18" charset="0"/>
              </a:rPr>
              <a:t>yderligere kontant- eller apportindskud</a:t>
            </a:r>
          </a:p>
          <a:p>
            <a:pPr lvl="3">
              <a:lnSpc>
                <a:spcPct val="115000"/>
              </a:lnSpc>
              <a:buFont typeface="Arial" panose="020B0604020202020204" pitchFamily="34" charset="0"/>
              <a:buChar char="•"/>
            </a:pPr>
            <a:r>
              <a:rPr lang="da-DK" altLang="da-DK" sz="1200" dirty="0">
                <a:cs typeface="Times New Roman" panose="02020603050405020304" pitchFamily="18" charset="0"/>
              </a:rPr>
              <a:t>udstedelse af fondsaktier eller -anparter</a:t>
            </a:r>
          </a:p>
          <a:p>
            <a:pPr lvl="3">
              <a:lnSpc>
                <a:spcPct val="115000"/>
              </a:lnSpc>
              <a:buFont typeface="Arial" panose="020B0604020202020204" pitchFamily="34" charset="0"/>
              <a:buChar char="•"/>
            </a:pPr>
            <a:r>
              <a:rPr lang="da-DK" altLang="da-DK" sz="1200" dirty="0">
                <a:cs typeface="Times New Roman" panose="02020603050405020304" pitchFamily="18" charset="0"/>
              </a:rPr>
              <a:t>konvertering af gæld.</a:t>
            </a:r>
          </a:p>
          <a:p>
            <a:pPr lvl="3">
              <a:lnSpc>
                <a:spcPct val="115000"/>
              </a:lnSpc>
            </a:pPr>
            <a:endParaRPr lang="da-DK" altLang="da-DK" sz="1200" dirty="0">
              <a:cs typeface="Times New Roman" panose="02020603050405020304" pitchFamily="18" charset="0"/>
            </a:endParaRPr>
          </a:p>
          <a:p>
            <a:r>
              <a:rPr lang="da-DK" altLang="da-DK" sz="1200" dirty="0"/>
              <a:t>Virksomhedskapitalen kan også </a:t>
            </a:r>
            <a:r>
              <a:rPr lang="da-DK" altLang="da-DK" sz="1200" i="1" dirty="0"/>
              <a:t>nedsættes</a:t>
            </a:r>
            <a:r>
              <a:rPr lang="da-DK" altLang="da-DK" sz="1200" dirty="0"/>
              <a:t>, hvilket kan ske ved:</a:t>
            </a:r>
          </a:p>
          <a:p>
            <a:endParaRPr lang="da-DK" altLang="da-DK" sz="1200" dirty="0"/>
          </a:p>
          <a:p>
            <a:pPr lvl="3">
              <a:buFont typeface="Arial" panose="020B0604020202020204" pitchFamily="34" charset="0"/>
              <a:buChar char="•"/>
            </a:pPr>
            <a:r>
              <a:rPr lang="da-DK" altLang="da-DK" sz="1200" dirty="0"/>
              <a:t>dækning af underskud</a:t>
            </a:r>
          </a:p>
          <a:p>
            <a:pPr lvl="3">
              <a:buFont typeface="Arial" panose="020B0604020202020204" pitchFamily="34" charset="0"/>
              <a:buChar char="•"/>
            </a:pPr>
            <a:r>
              <a:rPr lang="da-DK" altLang="da-DK" sz="1200" dirty="0"/>
              <a:t>udbetaling til aktionærerne.</a:t>
            </a:r>
            <a:endParaRPr lang="da-DK" altLang="da-DK" sz="1200" dirty="0">
              <a:cs typeface="Times New Roman" panose="02020603050405020304" pitchFamily="18" charset="0"/>
            </a:endParaRPr>
          </a:p>
          <a:p>
            <a:endParaRPr lang="da-DK" sz="1200" dirty="0"/>
          </a:p>
        </p:txBody>
      </p:sp>
      <p:sp>
        <p:nvSpPr>
          <p:cNvPr id="5" name="Text Placeholder 4"/>
          <p:cNvSpPr>
            <a:spLocks noGrp="1"/>
          </p:cNvSpPr>
          <p:nvPr>
            <p:ph type="body" sz="quarter" idx="11"/>
          </p:nvPr>
        </p:nvSpPr>
        <p:spPr/>
        <p:txBody>
          <a:bodyPr/>
          <a:lstStyle/>
          <a:p>
            <a:r>
              <a:rPr lang="da-DK" dirty="0"/>
              <a:t>Virksomhedskapital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0159177"/>
      </p:ext>
    </p:extLst>
  </p:cSld>
  <p:clrMapOvr>
    <a:masterClrMapping/>
  </p:clrMapOvr>
  <mc:AlternateContent xmlns:mc="http://schemas.openxmlformats.org/markup-compatibility/2006" xmlns:p14="http://schemas.microsoft.com/office/powerpoint/2010/main">
    <mc:Choice Requires="p14">
      <p:transition spd="slow" p14:dur="2000" advTm="168232"/>
    </mc:Choice>
    <mc:Fallback xmlns="">
      <p:transition spd="slow" advTm="16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Egenkapital</a:t>
            </a:r>
          </a:p>
        </p:txBody>
      </p:sp>
      <p:sp>
        <p:nvSpPr>
          <p:cNvPr id="3" name="Content Placeholder 2"/>
          <p:cNvSpPr>
            <a:spLocks noGrp="1"/>
          </p:cNvSpPr>
          <p:nvPr>
            <p:ph idx="1"/>
          </p:nvPr>
        </p:nvSpPr>
        <p:spPr/>
        <p:txBody>
          <a:bodyPr/>
          <a:lstStyle/>
          <a:p>
            <a:pPr>
              <a:lnSpc>
                <a:spcPct val="115000"/>
              </a:lnSpc>
              <a:spcAft>
                <a:spcPts val="1000"/>
              </a:spcAft>
            </a:pPr>
            <a:r>
              <a:rPr lang="da-DK" altLang="da-DK" i="1" dirty="0">
                <a:cs typeface="Times New Roman" panose="02020603050405020304" pitchFamily="18" charset="0"/>
              </a:rPr>
              <a:t>Beløb, der ud over virksomhedskapitalen er indbetalt af kapitalejerne, kaldes overkurs ved emission.</a:t>
            </a:r>
          </a:p>
          <a:p>
            <a:pPr>
              <a:lnSpc>
                <a:spcPct val="115000"/>
              </a:lnSpc>
              <a:spcAft>
                <a:spcPts val="1000"/>
              </a:spcAft>
            </a:pPr>
            <a:endParaRPr lang="da-DK" altLang="da-DK" dirty="0">
              <a:cs typeface="Times New Roman" panose="02020603050405020304" pitchFamily="18" charset="0"/>
            </a:endParaRPr>
          </a:p>
          <a:p>
            <a:pPr>
              <a:lnSpc>
                <a:spcPct val="115000"/>
              </a:lnSpc>
              <a:spcAft>
                <a:spcPts val="1000"/>
              </a:spcAft>
            </a:pPr>
            <a:r>
              <a:rPr lang="da-DK" altLang="da-DK" dirty="0">
                <a:cs typeface="Times New Roman" panose="02020603050405020304" pitchFamily="18" charset="0"/>
              </a:rPr>
              <a:t>Har kapitalejerne fx indskudt 350 kr. for hver kapitalandel med en pålydende værdi på 100 kr., henføres overkursbeløbet på 250 kr. pr. udstedt kapitalandel til denne post under egenkapital.</a:t>
            </a:r>
            <a:endParaRPr lang="da-DK" dirty="0"/>
          </a:p>
        </p:txBody>
      </p:sp>
      <p:sp>
        <p:nvSpPr>
          <p:cNvPr id="4" name="Text Placeholder 3"/>
          <p:cNvSpPr>
            <a:spLocks noGrp="1"/>
          </p:cNvSpPr>
          <p:nvPr>
            <p:ph type="body" sz="quarter" idx="11"/>
          </p:nvPr>
        </p:nvSpPr>
        <p:spPr/>
        <p:txBody>
          <a:bodyPr/>
          <a:lstStyle/>
          <a:p>
            <a:r>
              <a:rPr lang="da-DK" dirty="0"/>
              <a:t>Overkurs ved emission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6099477"/>
      </p:ext>
    </p:extLst>
  </p:cSld>
  <p:clrMapOvr>
    <a:masterClrMapping/>
  </p:clrMapOvr>
  <mc:AlternateContent xmlns:mc="http://schemas.openxmlformats.org/markup-compatibility/2006" xmlns:p14="http://schemas.microsoft.com/office/powerpoint/2010/main">
    <mc:Choice Requires="p14">
      <p:transition spd="slow" p14:dur="2000" advTm="94048"/>
    </mc:Choice>
    <mc:Fallback xmlns="">
      <p:transition spd="slow" advTm="94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Egenkapital</a:t>
            </a:r>
          </a:p>
        </p:txBody>
      </p:sp>
      <p:sp>
        <p:nvSpPr>
          <p:cNvPr id="3" name="Content Placeholder 2"/>
          <p:cNvSpPr>
            <a:spLocks noGrp="1"/>
          </p:cNvSpPr>
          <p:nvPr>
            <p:ph idx="1"/>
          </p:nvPr>
        </p:nvSpPr>
        <p:spPr/>
        <p:txBody>
          <a:bodyPr/>
          <a:lstStyle/>
          <a:p>
            <a:r>
              <a:rPr lang="da-DK" altLang="da-DK" dirty="0">
                <a:cs typeface="Times New Roman" panose="02020603050405020304" pitchFamily="18" charset="0"/>
              </a:rPr>
              <a:t>Ved opskrivning af materielle aktiver til dagsværdi og varebeholdninger til genanskaffelsesværdi opstår der en </a:t>
            </a:r>
            <a:r>
              <a:rPr lang="da-DK" altLang="da-DK" dirty="0" err="1">
                <a:cs typeface="Times New Roman" panose="02020603050405020304" pitchFamily="18" charset="0"/>
              </a:rPr>
              <a:t>urealiseret</a:t>
            </a:r>
            <a:r>
              <a:rPr lang="da-DK" altLang="da-DK" dirty="0">
                <a:cs typeface="Times New Roman" panose="02020603050405020304" pitchFamily="18" charset="0"/>
              </a:rPr>
              <a:t> værdistigning, som skal modposteres i balancen under egenkapital.</a:t>
            </a:r>
          </a:p>
          <a:p>
            <a:endParaRPr lang="da-DK" altLang="da-DK" dirty="0">
              <a:cs typeface="Times New Roman" panose="02020603050405020304" pitchFamily="18" charset="0"/>
            </a:endParaRPr>
          </a:p>
          <a:p>
            <a:r>
              <a:rPr lang="da-DK" altLang="da-DK" dirty="0">
                <a:cs typeface="Times New Roman" panose="02020603050405020304" pitchFamily="18" charset="0"/>
              </a:rPr>
              <a:t>Reserven må ikke anvendes til udlodning eller underskudsdækning (bunden egenkapitalreserve). </a:t>
            </a:r>
          </a:p>
          <a:p>
            <a:endParaRPr lang="da-DK" altLang="da-DK" dirty="0">
              <a:cs typeface="Times New Roman" panose="02020603050405020304" pitchFamily="18" charset="0"/>
            </a:endParaRPr>
          </a:p>
          <a:p>
            <a:r>
              <a:rPr lang="da-DK" altLang="da-DK" dirty="0">
                <a:cs typeface="Times New Roman" panose="02020603050405020304" pitchFamily="18" charset="0"/>
              </a:rPr>
              <a:t>Denne begrænsning er indført for at sikre, at udlodningsmulighederne ikke forbedres, og virksomhedens kapitalgrundlag derved forringes.</a:t>
            </a:r>
          </a:p>
          <a:p>
            <a:pPr marL="0" indent="0">
              <a:buNone/>
            </a:pPr>
            <a:r>
              <a:rPr lang="da-DK" altLang="da-DK" dirty="0">
                <a:cs typeface="Times New Roman" panose="02020603050405020304" pitchFamily="18" charset="0"/>
              </a:rPr>
              <a:t>	</a:t>
            </a:r>
          </a:p>
          <a:p>
            <a:r>
              <a:rPr lang="da-DK" altLang="da-DK" dirty="0">
                <a:cs typeface="Times New Roman" panose="02020603050405020304" pitchFamily="18" charset="0"/>
              </a:rPr>
              <a:t>Denne skal løbende reduceres med de foretagne afskrivninger på aktivet.</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Reserve for opskrivninger</a:t>
            </a:r>
          </a:p>
          <a:p>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3276258"/>
      </p:ext>
    </p:extLst>
  </p:cSld>
  <p:clrMapOvr>
    <a:masterClrMapping/>
  </p:clrMapOvr>
  <mc:AlternateContent xmlns:mc="http://schemas.openxmlformats.org/markup-compatibility/2006" xmlns:p14="http://schemas.microsoft.com/office/powerpoint/2010/main">
    <mc:Choice Requires="p14">
      <p:transition spd="slow" p14:dur="2000" advTm="139479"/>
    </mc:Choice>
    <mc:Fallback xmlns="">
      <p:transition spd="slow" advTm="13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Egenkapital</a:t>
            </a:r>
          </a:p>
        </p:txBody>
      </p:sp>
      <p:sp>
        <p:nvSpPr>
          <p:cNvPr id="3" name="Content Placeholder 2"/>
          <p:cNvSpPr>
            <a:spLocks noGrp="1"/>
          </p:cNvSpPr>
          <p:nvPr>
            <p:ph idx="1"/>
          </p:nvPr>
        </p:nvSpPr>
        <p:spPr/>
        <p:txBody>
          <a:bodyPr/>
          <a:lstStyle/>
          <a:p>
            <a:pPr marL="0" indent="0">
              <a:lnSpc>
                <a:spcPts val="1500"/>
              </a:lnSpc>
              <a:buNone/>
            </a:pPr>
            <a:endParaRPr lang="da-DK" altLang="da-DK" sz="1400" b="1" dirty="0">
              <a:solidFill>
                <a:srgbClr val="000000"/>
              </a:solidFill>
              <a:cs typeface="Times New Roman" panose="02020603050405020304" pitchFamily="18" charset="0"/>
            </a:endParaRPr>
          </a:p>
          <a:p>
            <a:pPr marL="0" indent="0">
              <a:lnSpc>
                <a:spcPts val="1500"/>
              </a:lnSpc>
              <a:buNone/>
            </a:pPr>
            <a:r>
              <a:rPr lang="da-DK" altLang="da-DK" sz="1400" b="1" dirty="0">
                <a:solidFill>
                  <a:srgbClr val="000000"/>
                </a:solidFill>
                <a:cs typeface="Times New Roman" panose="02020603050405020304" pitchFamily="18" charset="0"/>
              </a:rPr>
              <a:t>Reserve for udviklingsprojekter</a:t>
            </a:r>
          </a:p>
          <a:p>
            <a:pPr>
              <a:lnSpc>
                <a:spcPct val="115000"/>
              </a:lnSpc>
            </a:pPr>
            <a:r>
              <a:rPr lang="da-DK" altLang="da-DK" sz="1400" dirty="0">
                <a:cs typeface="Times New Roman" panose="02020603050405020304" pitchFamily="18" charset="0"/>
              </a:rPr>
              <a:t>Som nævnt skal der i henhold til Årsregnskabsloven indregnes en reserve under egenkapitalen ved aktivering af udviklingsomkostninger. </a:t>
            </a:r>
          </a:p>
          <a:p>
            <a:pPr>
              <a:lnSpc>
                <a:spcPct val="115000"/>
              </a:lnSpc>
            </a:pPr>
            <a:r>
              <a:rPr lang="da-DK" altLang="da-DK" sz="1400" dirty="0">
                <a:cs typeface="Times New Roman" panose="02020603050405020304" pitchFamily="18" charset="0"/>
              </a:rPr>
              <a:t>Denne skal løbende reduceres med de foretagne afskrivninger på aktivet.</a:t>
            </a:r>
          </a:p>
          <a:p>
            <a:pPr marL="0" indent="0">
              <a:lnSpc>
                <a:spcPts val="1500"/>
              </a:lnSpc>
              <a:buNone/>
            </a:pPr>
            <a:endParaRPr lang="da-DK" altLang="da-DK" sz="1400" b="1" dirty="0">
              <a:solidFill>
                <a:srgbClr val="000000"/>
              </a:solidFill>
              <a:cs typeface="Times New Roman" panose="02020603050405020304" pitchFamily="18" charset="0"/>
            </a:endParaRPr>
          </a:p>
          <a:p>
            <a:pPr marL="0" indent="0">
              <a:lnSpc>
                <a:spcPts val="1500"/>
              </a:lnSpc>
              <a:buNone/>
            </a:pPr>
            <a:endParaRPr lang="da-DK" altLang="da-DK" sz="1400" b="1" dirty="0">
              <a:solidFill>
                <a:srgbClr val="000000"/>
              </a:solidFill>
              <a:cs typeface="Times New Roman" panose="02020603050405020304" pitchFamily="18" charset="0"/>
            </a:endParaRPr>
          </a:p>
          <a:p>
            <a:pPr marL="0" indent="0">
              <a:lnSpc>
                <a:spcPts val="1500"/>
              </a:lnSpc>
              <a:buNone/>
            </a:pPr>
            <a:r>
              <a:rPr lang="da-DK" altLang="da-DK" sz="1400" b="1" dirty="0">
                <a:solidFill>
                  <a:srgbClr val="000000"/>
                </a:solidFill>
                <a:cs typeface="Times New Roman" panose="02020603050405020304" pitchFamily="18" charset="0"/>
              </a:rPr>
              <a:t>Andre reserver</a:t>
            </a:r>
          </a:p>
          <a:p>
            <a:pPr>
              <a:lnSpc>
                <a:spcPct val="115000"/>
              </a:lnSpc>
            </a:pPr>
            <a:r>
              <a:rPr lang="da-DK" altLang="da-DK" sz="1400" dirty="0">
                <a:solidFill>
                  <a:srgbClr val="000000"/>
                </a:solidFill>
                <a:cs typeface="Times New Roman" panose="02020603050405020304" pitchFamily="18" charset="0"/>
              </a:rPr>
              <a:t>Reserve for nettoopskrivning efter den indre værdis metode. Denne reservekonto vedrører måling af kapitalandele i dattervirksomheder og associerede virksomheder efter den indre værdis metode, jf. kapitel 6.</a:t>
            </a:r>
          </a:p>
          <a:p>
            <a:pPr>
              <a:lnSpc>
                <a:spcPct val="115000"/>
              </a:lnSpc>
            </a:pPr>
            <a:endParaRPr lang="da-DK" altLang="da-DK" sz="1400" dirty="0">
              <a:solidFill>
                <a:srgbClr val="000000"/>
              </a:solidFill>
              <a:cs typeface="Times New Roman" panose="02020603050405020304" pitchFamily="18" charset="0"/>
            </a:endParaRPr>
          </a:p>
          <a:p>
            <a:pPr>
              <a:lnSpc>
                <a:spcPct val="115000"/>
              </a:lnSpc>
            </a:pPr>
            <a:r>
              <a:rPr lang="da-DK" altLang="da-DK" sz="1400" dirty="0">
                <a:solidFill>
                  <a:srgbClr val="000000"/>
                </a:solidFill>
                <a:cs typeface="Times New Roman" panose="02020603050405020304" pitchFamily="18" charset="0"/>
              </a:rPr>
              <a:t>Reserve for egne kapitalandele opstår, når egne aktier indregnes som aktiv, jf. ovenstående og kapitel 8. Når kapitalandelene afhændes, fjernes den bundne reserve.</a:t>
            </a:r>
          </a:p>
          <a:p>
            <a:pPr>
              <a:lnSpc>
                <a:spcPct val="115000"/>
              </a:lnSpc>
            </a:pPr>
            <a:endParaRPr lang="da-DK" altLang="da-DK" sz="1400" dirty="0">
              <a:solidFill>
                <a:srgbClr val="000000"/>
              </a:solidFill>
              <a:cs typeface="Times New Roman" panose="02020603050405020304" pitchFamily="18" charset="0"/>
            </a:endParaRPr>
          </a:p>
          <a:p>
            <a:pPr>
              <a:lnSpc>
                <a:spcPct val="115000"/>
              </a:lnSpc>
            </a:pPr>
            <a:r>
              <a:rPr lang="da-DK" altLang="da-DK" sz="1400" dirty="0">
                <a:solidFill>
                  <a:srgbClr val="000000"/>
                </a:solidFill>
                <a:cs typeface="Times New Roman" panose="02020603050405020304" pitchFamily="18" charset="0"/>
              </a:rPr>
              <a:t>De forskellige reservekonti har begrænsede anvendelsesmuligheder, som ikke skal uddybes nærmere her.</a:t>
            </a:r>
            <a:endParaRPr lang="da-DK" sz="1400"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Reserve for udviklingsprojekter og andre reserver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2923812"/>
      </p:ext>
    </p:extLst>
  </p:cSld>
  <p:clrMapOvr>
    <a:masterClrMapping/>
  </p:clrMapOvr>
  <mc:AlternateContent xmlns:mc="http://schemas.openxmlformats.org/markup-compatibility/2006" xmlns:p14="http://schemas.microsoft.com/office/powerpoint/2010/main">
    <mc:Choice Requires="p14">
      <p:transition spd="slow" p14:dur="2000" advTm="212075"/>
    </mc:Choice>
    <mc:Fallback xmlns="">
      <p:transition spd="slow" advTm="212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Egenkapital</a:t>
            </a:r>
          </a:p>
        </p:txBody>
      </p:sp>
      <p:sp>
        <p:nvSpPr>
          <p:cNvPr id="3" name="Content Placeholder 2"/>
          <p:cNvSpPr>
            <a:spLocks noGrp="1"/>
          </p:cNvSpPr>
          <p:nvPr>
            <p:ph idx="1"/>
          </p:nvPr>
        </p:nvSpPr>
        <p:spPr/>
        <p:txBody>
          <a:bodyPr/>
          <a:lstStyle/>
          <a:p>
            <a:pPr>
              <a:lnSpc>
                <a:spcPct val="115000"/>
              </a:lnSpc>
            </a:pPr>
            <a:r>
              <a:rPr lang="da-DK" altLang="da-DK" dirty="0">
                <a:cs typeface="Times New Roman" panose="02020603050405020304" pitchFamily="18" charset="0"/>
              </a:rPr>
              <a:t>Under denne post føres virksomhedens indtjening bortset fra den indtjening, som kræves henført til særlige egenkapitalposter, jf. ovenfor.</a:t>
            </a:r>
          </a:p>
          <a:p>
            <a:pPr>
              <a:lnSpc>
                <a:spcPct val="115000"/>
              </a:lnSpc>
            </a:pPr>
            <a:endParaRPr lang="da-DK" altLang="da-DK" dirty="0">
              <a:cs typeface="Times New Roman" panose="02020603050405020304" pitchFamily="18" charset="0"/>
            </a:endParaRPr>
          </a:p>
          <a:p>
            <a:pPr>
              <a:lnSpc>
                <a:spcPct val="115000"/>
              </a:lnSpc>
            </a:pPr>
            <a:r>
              <a:rPr lang="da-DK" altLang="da-DK" dirty="0">
                <a:cs typeface="Times New Roman" panose="02020603050405020304" pitchFamily="18" charset="0"/>
              </a:rPr>
              <a:t>Ved indtjening forstås dels overskud eller underskud, der fremgår af resultatopgørelsen, dels den indtjening, som er indregnet direkte på egenkapitalen, såsom sikringstransaktioner, køb og salg af egne kapitalandele, valutaomregningsforskelle mv. </a:t>
            </a:r>
          </a:p>
          <a:p>
            <a:pPr>
              <a:lnSpc>
                <a:spcPct val="115000"/>
              </a:lnSpc>
            </a:pPr>
            <a:endParaRPr lang="da-DK" altLang="da-DK" dirty="0">
              <a:cs typeface="Times New Roman" panose="02020603050405020304" pitchFamily="18" charset="0"/>
            </a:endParaRPr>
          </a:p>
          <a:p>
            <a:pPr>
              <a:lnSpc>
                <a:spcPct val="115000"/>
              </a:lnSpc>
            </a:pPr>
            <a:r>
              <a:rPr lang="da-DK" altLang="da-DK" dirty="0">
                <a:cs typeface="Times New Roman" panose="02020603050405020304" pitchFamily="18" charset="0"/>
              </a:rPr>
              <a:t>Overført over- eller underskud er fri egenkapital.</a:t>
            </a:r>
            <a:endParaRPr lang="da-DK" dirty="0"/>
          </a:p>
        </p:txBody>
      </p:sp>
      <p:sp>
        <p:nvSpPr>
          <p:cNvPr id="4" name="Text Placeholder 3"/>
          <p:cNvSpPr>
            <a:spLocks noGrp="1"/>
          </p:cNvSpPr>
          <p:nvPr>
            <p:ph type="body" sz="quarter" idx="1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da-DK" altLang="da-DK" dirty="0"/>
              <a:t>Overført overskud eller underskud</a:t>
            </a:r>
          </a:p>
          <a:p>
            <a:endParaRPr lang="da-DK"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0855836"/>
      </p:ext>
    </p:extLst>
  </p:cSld>
  <p:clrMapOvr>
    <a:masterClrMapping/>
  </p:clrMapOvr>
  <mc:AlternateContent xmlns:mc="http://schemas.openxmlformats.org/markup-compatibility/2006" xmlns:p14="http://schemas.microsoft.com/office/powerpoint/2010/main">
    <mc:Choice Requires="p14">
      <p:transition spd="slow" p14:dur="2000" advTm="115527"/>
    </mc:Choice>
    <mc:Fallback xmlns="">
      <p:transition spd="slow" advTm="11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a-DK" dirty="0"/>
              <a:t>Tak for i dag</a:t>
            </a:r>
          </a:p>
        </p:txBody>
      </p:sp>
      <p:sp>
        <p:nvSpPr>
          <p:cNvPr id="6" name="text" descr="{&quot;templafy&quot;:{&quot;id&quot;:&quot;f4bc55a2-3ba7-43ea-abbc-65b90dc1b9d9&quot;}}" title="UserProfile.LegalEntity.DisclaimerPSDC_{{DocumentLanguage}}_{{Form.InternalExternal.Audience}}">
            <a:extLst>
              <a:ext uri="{FF2B5EF4-FFF2-40B4-BE49-F238E27FC236}">
                <a16:creationId xmlns:a16="http://schemas.microsoft.com/office/drawing/2014/main" id="{D4EB9659-EFB1-4A57-9D3F-696634B84A99}"/>
              </a:ext>
            </a:extLst>
          </p:cNvPr>
          <p:cNvSpPr/>
          <p:nvPr/>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Præsentationen er udarbejdet til brug for undervisning i lærebogen </a:t>
            </a:r>
            <a:br>
              <a:rPr lang="da-DK" sz="1100" b="0" dirty="0">
                <a:latin typeface="Verdana" panose="020B0604030504040204" pitchFamily="34" charset="0"/>
                <a:ea typeface="Verdana" panose="020B0604030504040204" pitchFamily="34" charset="0"/>
                <a:cs typeface="Calibri Light" panose="020F0302020204030204" pitchFamily="34" charset="0"/>
              </a:rPr>
            </a:br>
            <a:r>
              <a:rPr lang="da-DK" sz="1100" b="0" dirty="0">
                <a:latin typeface="Verdana" panose="020B0604030504040204" pitchFamily="34" charset="0"/>
                <a:ea typeface="Verdana" panose="020B0604030504040204" pitchFamily="34" charset="0"/>
                <a:cs typeface="Calibri Light" panose="020F0302020204030204" pitchFamily="34" charset="0"/>
              </a:rPr>
              <a:t>Finansiel Rapportering – teori og regulering. </a:t>
            </a:r>
          </a:p>
          <a:p>
            <a:pPr lvl="0" indent="0">
              <a:lnSpc>
                <a:spcPct val="100000"/>
              </a:lnSpc>
              <a:spcBef>
                <a:spcPts val="0"/>
              </a:spcBef>
              <a:spcAft>
                <a:spcPts val="600"/>
              </a:spcAft>
              <a:buSzPct val="100000"/>
              <a:buFont typeface="Arial" panose="020B0604020202020204" pitchFamily="34" charset="0"/>
              <a:buNone/>
            </a:pPr>
            <a:r>
              <a:rPr lang="da-DK" sz="1100" dirty="0">
                <a:latin typeface="Verdana" panose="020B0604030504040204" pitchFamily="34" charset="0"/>
                <a:ea typeface="Verdana" panose="020B0604030504040204" pitchFamily="34" charset="0"/>
                <a:cs typeface="Calibri Light" panose="020F0302020204030204" pitchFamily="34" charset="0"/>
              </a:rPr>
              <a:t>Kopiering eller offentliggørelse af hele eller dele af præsentationen er ikke tilladt uden forfatternes forudgående accept.</a:t>
            </a:r>
            <a:endParaRPr lang="da-DK" sz="1100" b="0" dirty="0">
              <a:latin typeface="Verdana" panose="020B0604030504040204" pitchFamily="34" charset="0"/>
              <a:ea typeface="Verdana" panose="020B0604030504040204" pitchFamily="34" charset="0"/>
              <a:cs typeface="Calibri Light" panose="020F0302020204030204" pitchFamily="34" charset="0"/>
            </a:endParaRPr>
          </a:p>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 2020 Kyhnauv Education IVS.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7903878"/>
      </p:ext>
    </p:extLst>
  </p:cSld>
  <p:clrMapOvr>
    <a:masterClrMapping/>
  </p:clrMapOvr>
  <mc:AlternateContent xmlns:mc="http://schemas.openxmlformats.org/markup-compatibility/2006" xmlns:p14="http://schemas.microsoft.com/office/powerpoint/2010/main">
    <mc:Choice Requires="p14">
      <p:transition spd="slow" p14:dur="2000" advTm="7217"/>
    </mc:Choice>
    <mc:Fallback xmlns="">
      <p:transition spd="slow" advTm="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Indlæringsmål til kapitel 9</a:t>
            </a:r>
          </a:p>
        </p:txBody>
      </p:sp>
      <p:sp>
        <p:nvSpPr>
          <p:cNvPr id="4" name="Content Placeholder 3"/>
          <p:cNvSpPr>
            <a:spLocks noGrp="1"/>
          </p:cNvSpPr>
          <p:nvPr>
            <p:ph idx="1"/>
          </p:nvPr>
        </p:nvSpPr>
        <p:spPr/>
        <p:txBody>
          <a:bodyPr/>
          <a:lstStyle/>
          <a:p>
            <a:pPr marL="0" indent="0" eaLnBrk="1" hangingPunct="1">
              <a:buNone/>
              <a:defRPr/>
            </a:pPr>
            <a:r>
              <a:rPr lang="da-DK" dirty="0"/>
              <a:t>Når du har læst dette kapitel, skal du kunne redegøre for:</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Forskellen mellem enhedsteori og </a:t>
            </a:r>
            <a:r>
              <a:rPr lang="da-DK" dirty="0" err="1"/>
              <a:t>ejerteori</a:t>
            </a:r>
            <a:r>
              <a:rPr lang="da-DK" dirty="0"/>
              <a:t>.</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Forskellige definitioner på egenkapital.</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Egenkapital og dens komponenter.</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Fondsaktieemission og dens virkninger.</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Forskellige kategorier af forpligtelser.</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Forpligtelser ud fra en præstations- og en formuesynsvinkel.</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Indholdet af den generelle definition på forpligtelser.</a:t>
            </a:r>
          </a:p>
          <a:p>
            <a:pPr>
              <a:spcBef>
                <a:spcPct val="0"/>
              </a:spcBef>
              <a:buClrTx/>
              <a:buFont typeface="Arial" panose="020B0604020202020204" pitchFamily="34" charset="0"/>
              <a:buChar char="•"/>
              <a:defRPr/>
            </a:pPr>
            <a:endParaRPr lang="da-DK" dirty="0"/>
          </a:p>
          <a:p>
            <a:pPr>
              <a:spcBef>
                <a:spcPct val="0"/>
              </a:spcBef>
              <a:buClrTx/>
              <a:buFont typeface="Arial" panose="020B0604020202020204" pitchFamily="34" charset="0"/>
              <a:buChar char="•"/>
              <a:defRPr/>
            </a:pPr>
            <a:r>
              <a:rPr lang="da-DK" dirty="0"/>
              <a:t>Eksempler på hensatte forpligtelser.</a:t>
            </a:r>
          </a:p>
        </p:txBody>
      </p:sp>
      <p:sp>
        <p:nvSpPr>
          <p:cNvPr id="3" name="Text Placeholder 2"/>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139"/>
    </mc:Choice>
    <mc:Fallback xmlns="">
      <p:transition spd="slow" advTm="5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Enhedsteori og </a:t>
            </a:r>
            <a:r>
              <a:rPr lang="da-DK" altLang="da-DK" dirty="0" err="1"/>
              <a:t>ejerteori</a:t>
            </a:r>
            <a:endParaRPr lang="da-DK" dirty="0"/>
          </a:p>
        </p:txBody>
      </p:sp>
      <p:sp>
        <p:nvSpPr>
          <p:cNvPr id="3" name="Content Placeholder 2"/>
          <p:cNvSpPr>
            <a:spLocks noGrp="1"/>
          </p:cNvSpPr>
          <p:nvPr>
            <p:ph idx="1"/>
          </p:nvPr>
        </p:nvSpPr>
        <p:spPr/>
        <p:txBody>
          <a:bodyPr/>
          <a:lstStyle/>
          <a:p>
            <a:pPr>
              <a:lnSpc>
                <a:spcPct val="115000"/>
              </a:lnSpc>
              <a:spcAft>
                <a:spcPts val="1000"/>
              </a:spcAft>
            </a:pPr>
            <a:r>
              <a:rPr lang="da-DK" altLang="da-DK" dirty="0"/>
              <a:t>I henhold til enhedspostulatet aflægges eksterne årsrapporter for regnskabsentiteter.</a:t>
            </a:r>
            <a:r>
              <a:rPr lang="da-DK" altLang="da-DK" i="1" dirty="0"/>
              <a:t> </a:t>
            </a:r>
          </a:p>
          <a:p>
            <a:pPr>
              <a:lnSpc>
                <a:spcPct val="115000"/>
              </a:lnSpc>
              <a:spcAft>
                <a:spcPts val="1000"/>
              </a:spcAft>
            </a:pPr>
            <a:r>
              <a:rPr lang="da-DK" altLang="da-DK" i="1" dirty="0"/>
              <a:t>En regnskabsentitet er en ren regnskabsmæssig konstruktion, som er adskilt fra de juridiske ejerforhold.</a:t>
            </a:r>
            <a:r>
              <a:rPr lang="da-DK" altLang="da-DK" dirty="0"/>
              <a:t> </a:t>
            </a:r>
          </a:p>
          <a:p>
            <a:pPr>
              <a:lnSpc>
                <a:spcPct val="115000"/>
              </a:lnSpc>
              <a:spcAft>
                <a:spcPts val="1000"/>
              </a:spcAft>
            </a:pPr>
            <a:r>
              <a:rPr lang="da-DK" altLang="da-DK" dirty="0"/>
              <a:t>Den kan omfatte såvel selskaber som personligt ejede virksomheder.</a:t>
            </a:r>
          </a:p>
          <a:p>
            <a:pPr>
              <a:lnSpc>
                <a:spcPct val="115000"/>
              </a:lnSpc>
              <a:spcAft>
                <a:spcPts val="1000"/>
              </a:spcAft>
            </a:pPr>
            <a:endParaRPr lang="da-DK" altLang="da-DK" dirty="0"/>
          </a:p>
          <a:p>
            <a:pPr>
              <a:lnSpc>
                <a:spcPct val="115000"/>
              </a:lnSpc>
              <a:spcAft>
                <a:spcPts val="1000"/>
              </a:spcAft>
            </a:pPr>
            <a:r>
              <a:rPr lang="da-DK" altLang="da-DK" dirty="0"/>
              <a:t>Enhedspostulatet har til formål at afgrænse, hvilke økonomiske fænomener årsrapportens bestanddele og elementer skal måle, og hvilke den skal se bort fra. </a:t>
            </a:r>
          </a:p>
          <a:p>
            <a:pPr>
              <a:lnSpc>
                <a:spcPct val="115000"/>
              </a:lnSpc>
              <a:spcAft>
                <a:spcPts val="1000"/>
              </a:spcAft>
            </a:pPr>
            <a:r>
              <a:rPr lang="da-DK" altLang="da-DK" dirty="0"/>
              <a:t>Fx indebærer postulatet, at et selskabs økonomi holdes adskilt fra de juridiske ejeres privatøkonomi.</a:t>
            </a:r>
          </a:p>
          <a:p>
            <a:endParaRPr lang="da-DK"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3321164"/>
      </p:ext>
    </p:extLst>
  </p:cSld>
  <p:clrMapOvr>
    <a:masterClrMapping/>
  </p:clrMapOvr>
  <mc:AlternateContent xmlns:mc="http://schemas.openxmlformats.org/markup-compatibility/2006" xmlns:p14="http://schemas.microsoft.com/office/powerpoint/2010/main">
    <mc:Choice Requires="p14">
      <p:transition spd="slow" p14:dur="2000" advTm="73167"/>
    </mc:Choice>
    <mc:Fallback xmlns="">
      <p:transition spd="slow" advTm="7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8"/>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Enhedsteori vs. </a:t>
            </a:r>
            <a:r>
              <a:rPr lang="da-DK" altLang="da-DK" dirty="0" err="1"/>
              <a:t>Ejerteori</a:t>
            </a:r>
            <a:endParaRPr lang="da-DK" altLang="da-DK" dirty="0"/>
          </a:p>
        </p:txBody>
      </p:sp>
      <p:sp>
        <p:nvSpPr>
          <p:cNvPr id="21506" name="Rectangle 9"/>
          <p:cNvSpPr>
            <a:spLocks noGrp="1" noChangeArrowheads="1"/>
          </p:cNvSpPr>
          <p:nvPr>
            <p:ph idx="1"/>
          </p:nvPr>
        </p:nvSpPr>
        <p:spPr/>
        <p:txBody>
          <a:bodyPr/>
          <a:lstStyle/>
          <a:p>
            <a:pPr eaLnBrk="1" hangingPunct="1">
              <a:lnSpc>
                <a:spcPct val="80000"/>
              </a:lnSpc>
              <a:tabLst>
                <a:tab pos="363538" algn="l"/>
              </a:tabLst>
            </a:pPr>
            <a:r>
              <a:rPr lang="da-DK" altLang="da-DK" b="1" dirty="0"/>
              <a:t>Enhedsteorien</a:t>
            </a:r>
          </a:p>
          <a:p>
            <a:pPr eaLnBrk="1" hangingPunct="1">
              <a:lnSpc>
                <a:spcPct val="80000"/>
              </a:lnSpc>
              <a:tabLst>
                <a:tab pos="363538" algn="l"/>
              </a:tabLst>
            </a:pPr>
            <a:endParaRPr lang="da-DK" altLang="da-DK" dirty="0"/>
          </a:p>
          <a:p>
            <a:pPr eaLnBrk="1" hangingPunct="1">
              <a:lnSpc>
                <a:spcPct val="80000"/>
              </a:lnSpc>
              <a:tabLst>
                <a:tab pos="363538" algn="l"/>
              </a:tabLst>
            </a:pPr>
            <a:r>
              <a:rPr lang="da-DK" altLang="da-DK" dirty="0"/>
              <a:t>	Virksomheden i centrum</a:t>
            </a:r>
          </a:p>
          <a:p>
            <a:pPr eaLnBrk="1" hangingPunct="1">
              <a:lnSpc>
                <a:spcPct val="80000"/>
              </a:lnSpc>
              <a:tabLst>
                <a:tab pos="363538" algn="l"/>
              </a:tabLst>
            </a:pPr>
            <a:r>
              <a:rPr lang="da-DK" altLang="da-DK" dirty="0"/>
              <a:t>	Aktiver = forpligtelser på aktiver (gæld + egenkapital)</a:t>
            </a:r>
          </a:p>
          <a:p>
            <a:pPr eaLnBrk="1" hangingPunct="1">
              <a:lnSpc>
                <a:spcPct val="80000"/>
              </a:lnSpc>
              <a:tabLst>
                <a:tab pos="363538" algn="l"/>
              </a:tabLst>
            </a:pPr>
            <a:r>
              <a:rPr lang="da-DK" altLang="da-DK" dirty="0"/>
              <a:t>	Resultatopgørelsen primær</a:t>
            </a:r>
          </a:p>
          <a:p>
            <a:pPr eaLnBrk="1" hangingPunct="1">
              <a:lnSpc>
                <a:spcPct val="80000"/>
              </a:lnSpc>
              <a:tabLst>
                <a:tab pos="363538" algn="l"/>
              </a:tabLst>
            </a:pPr>
            <a:r>
              <a:rPr lang="da-DK" altLang="da-DK" dirty="0"/>
              <a:t>	Overskud før renter primær</a:t>
            </a:r>
            <a:endParaRPr lang="da-DK" altLang="da-DK" b="1" dirty="0"/>
          </a:p>
          <a:p>
            <a:pPr eaLnBrk="1" hangingPunct="1">
              <a:lnSpc>
                <a:spcPct val="80000"/>
              </a:lnSpc>
              <a:tabLst>
                <a:tab pos="363538" algn="l"/>
              </a:tabLst>
            </a:pPr>
            <a:endParaRPr lang="da-DK" altLang="da-DK" b="1" dirty="0"/>
          </a:p>
          <a:p>
            <a:pPr eaLnBrk="1" hangingPunct="1">
              <a:lnSpc>
                <a:spcPct val="80000"/>
              </a:lnSpc>
              <a:tabLst>
                <a:tab pos="363538" algn="l"/>
              </a:tabLst>
            </a:pPr>
            <a:r>
              <a:rPr lang="da-DK" altLang="da-DK" b="1" dirty="0" err="1"/>
              <a:t>Ejerteorien</a:t>
            </a:r>
            <a:endParaRPr lang="da-DK" altLang="da-DK" b="1" dirty="0"/>
          </a:p>
          <a:p>
            <a:pPr eaLnBrk="1" hangingPunct="1">
              <a:lnSpc>
                <a:spcPct val="80000"/>
              </a:lnSpc>
              <a:tabLst>
                <a:tab pos="363538" algn="l"/>
              </a:tabLst>
            </a:pPr>
            <a:endParaRPr lang="da-DK" altLang="da-DK" dirty="0"/>
          </a:p>
          <a:p>
            <a:pPr eaLnBrk="1" hangingPunct="1">
              <a:lnSpc>
                <a:spcPct val="80000"/>
              </a:lnSpc>
              <a:tabLst>
                <a:tab pos="363538" algn="l"/>
              </a:tabLst>
            </a:pPr>
            <a:r>
              <a:rPr lang="da-DK" altLang="da-DK" dirty="0"/>
              <a:t>De juridiske ejere i centrum</a:t>
            </a:r>
          </a:p>
          <a:p>
            <a:pPr eaLnBrk="1" hangingPunct="1">
              <a:lnSpc>
                <a:spcPct val="80000"/>
              </a:lnSpc>
              <a:tabLst>
                <a:tab pos="363538" algn="l"/>
              </a:tabLst>
            </a:pPr>
            <a:r>
              <a:rPr lang="da-DK" altLang="da-DK" dirty="0"/>
              <a:t>Aktiver </a:t>
            </a:r>
            <a:r>
              <a:rPr lang="da-DK" altLang="da-DK" dirty="0">
                <a:sym typeface="Symbol" panose="05050102010706020507" pitchFamily="18" charset="2"/>
              </a:rPr>
              <a:t></a:t>
            </a:r>
            <a:r>
              <a:rPr lang="da-DK" altLang="da-DK" dirty="0"/>
              <a:t> forpligtelser = egenkapital</a:t>
            </a:r>
          </a:p>
          <a:p>
            <a:pPr eaLnBrk="1" hangingPunct="1">
              <a:lnSpc>
                <a:spcPct val="80000"/>
              </a:lnSpc>
              <a:tabLst>
                <a:tab pos="363538" algn="l"/>
              </a:tabLst>
            </a:pPr>
            <a:r>
              <a:rPr lang="da-DK" altLang="da-DK" dirty="0"/>
              <a:t>Balancen primær</a:t>
            </a:r>
          </a:p>
          <a:p>
            <a:pPr eaLnBrk="1" hangingPunct="1">
              <a:lnSpc>
                <a:spcPct val="80000"/>
              </a:lnSpc>
              <a:tabLst>
                <a:tab pos="363538" algn="l"/>
              </a:tabLst>
            </a:pPr>
            <a:r>
              <a:rPr lang="da-DK" altLang="da-DK" dirty="0"/>
              <a:t>Overskud efter renter og skat</a:t>
            </a:r>
          </a:p>
          <a:p>
            <a:pPr eaLnBrk="1" hangingPunct="1">
              <a:lnSpc>
                <a:spcPct val="80000"/>
              </a:lnSpc>
              <a:tabLst>
                <a:tab pos="363538" algn="l"/>
              </a:tabLst>
            </a:pPr>
            <a:r>
              <a:rPr lang="da-DK" altLang="da-DK" dirty="0"/>
              <a:t>Renter = omkostninger, udbytte = fordeling af overskud</a:t>
            </a:r>
          </a:p>
        </p:txBody>
      </p:sp>
      <p:sp>
        <p:nvSpPr>
          <p:cNvPr id="2" name="Text Placeholder 1"/>
          <p:cNvSpPr>
            <a:spLocks noGrp="1"/>
          </p:cNvSpPr>
          <p:nvPr>
            <p:ph type="body" sz="quarter" idx="11"/>
          </p:nvPr>
        </p:nvSpPr>
        <p:spPr/>
        <p:txBody>
          <a:bodyPr/>
          <a:lstStyle/>
          <a:p>
            <a:endParaRPr lang="da-DK"/>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3062545"/>
      </p:ext>
    </p:extLst>
  </p:cSld>
  <p:clrMapOvr>
    <a:masterClrMapping/>
  </p:clrMapOvr>
  <mc:AlternateContent xmlns:mc="http://schemas.openxmlformats.org/markup-compatibility/2006" xmlns:p14="http://schemas.microsoft.com/office/powerpoint/2010/main">
    <mc:Choice Requires="p14">
      <p:transition spd="slow" p14:dur="2000" advTm="177679"/>
    </mc:Choice>
    <mc:Fallback xmlns="">
      <p:transition spd="slow" advTm="177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Enhedsteorien</a:t>
            </a:r>
          </a:p>
        </p:txBody>
      </p:sp>
      <p:sp>
        <p:nvSpPr>
          <p:cNvPr id="3" name="Content Placeholder 2"/>
          <p:cNvSpPr>
            <a:spLocks noGrp="1"/>
          </p:cNvSpPr>
          <p:nvPr>
            <p:ph idx="1"/>
          </p:nvPr>
        </p:nvSpPr>
        <p:spPr/>
        <p:txBody>
          <a:bodyPr/>
          <a:lstStyle/>
          <a:p>
            <a:pPr>
              <a:lnSpc>
                <a:spcPct val="115000"/>
              </a:lnSpc>
              <a:spcAft>
                <a:spcPts val="1000"/>
              </a:spcAft>
            </a:pPr>
            <a:r>
              <a:rPr lang="da-DK" altLang="da-DK" sz="1400" dirty="0">
                <a:ea typeface="SimSun" panose="02010600030101010101" pitchFamily="2" charset="-122"/>
                <a:cs typeface="Times New Roman" panose="02020603050405020304" pitchFamily="18" charset="0"/>
              </a:rPr>
              <a:t>Enhedsteorien sætter virksomheden i centrum, som om den havde en selvstændig eksistens løsrevet fra ejerne. </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Virksomheden ejer så at sige sig selv, som var det en </a:t>
            </a:r>
            <a:r>
              <a:rPr lang="da-DK" altLang="da-DK" sz="1400" i="1" dirty="0">
                <a:ea typeface="SimSun" panose="02010600030101010101" pitchFamily="2" charset="-122"/>
                <a:cs typeface="Times New Roman" panose="02020603050405020304" pitchFamily="18" charset="0"/>
              </a:rPr>
              <a:t>selvejende institution</a:t>
            </a:r>
            <a:r>
              <a:rPr lang="da-DK" altLang="da-DK" sz="1400" dirty="0">
                <a:ea typeface="SimSun" panose="02010600030101010101" pitchFamily="2" charset="-122"/>
                <a:cs typeface="Times New Roman" panose="02020603050405020304" pitchFamily="18" charset="0"/>
              </a:rPr>
              <a:t>. Aktiverne ejes af virksomheden, mens passiverne tolkes som sideordnede fordringer på virksomheden.</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Set fra virksomhedens synspunkt er der principielt ingen forskel mellem forpligtelser og egenkapital. </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Begge elementer repræsenterer finansieringskilder for virksomheden, men på forskellige kontraktlige betingelser. </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Fremmedkapital (forpligtelser) er normalt åremålsbestemt og stiller nærmere specificerede krav til rente og tilbagebetaling, mens egenkapital som finansieringsform normalt er tidsubegrænset og typisk er uden præcise regler for betaling af udbytte. </a:t>
            </a:r>
          </a:p>
          <a:p>
            <a:pPr>
              <a:lnSpc>
                <a:spcPct val="115000"/>
              </a:lnSpc>
              <a:spcAft>
                <a:spcPts val="1000"/>
              </a:spcAft>
            </a:pPr>
            <a:r>
              <a:rPr lang="da-DK" altLang="da-DK" sz="1400" dirty="0">
                <a:ea typeface="SimSun" panose="02010600030101010101" pitchFamily="2" charset="-122"/>
                <a:cs typeface="Times New Roman" panose="02020603050405020304" pitchFamily="18" charset="0"/>
              </a:rPr>
              <a:t>Enhedsteorien anerkender dermed ikke sondringen mellem forpligtelser og egenkapital.</a:t>
            </a:r>
            <a:endParaRPr lang="da-DK" sz="1400" dirty="0"/>
          </a:p>
        </p:txBody>
      </p:sp>
      <p:sp>
        <p:nvSpPr>
          <p:cNvPr id="4" name="Text Placeholder 3"/>
          <p:cNvSpPr>
            <a:spLocks noGrp="1"/>
          </p:cNvSpPr>
          <p:nvPr>
            <p:ph type="body" sz="quarter" idx="11"/>
          </p:nvPr>
        </p:nvSpPr>
        <p:spPr/>
        <p:txBody>
          <a:bodyPr/>
          <a:lstStyle/>
          <a:p>
            <a:endParaRPr lang="da-DK"/>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2611920"/>
      </p:ext>
    </p:extLst>
  </p:cSld>
  <p:clrMapOvr>
    <a:masterClrMapping/>
  </p:clrMapOvr>
  <mc:AlternateContent xmlns:mc="http://schemas.openxmlformats.org/markup-compatibility/2006" xmlns:p14="http://schemas.microsoft.com/office/powerpoint/2010/main">
    <mc:Choice Requires="p14">
      <p:transition spd="slow" p14:dur="2000" advTm="136237"/>
    </mc:Choice>
    <mc:Fallback xmlns="">
      <p:transition spd="slow" advTm="136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a-DK" dirty="0"/>
              <a:t>Enhedsteorien</a:t>
            </a:r>
          </a:p>
        </p:txBody>
      </p:sp>
      <p:sp>
        <p:nvSpPr>
          <p:cNvPr id="4" name="Content Placeholder 3"/>
          <p:cNvSpPr>
            <a:spLocks noGrp="1"/>
          </p:cNvSpPr>
          <p:nvPr>
            <p:ph idx="1"/>
          </p:nvPr>
        </p:nvSpPr>
        <p:spPr/>
        <p:txBody>
          <a:bodyPr/>
          <a:lstStyle/>
          <a:p>
            <a:pPr>
              <a:lnSpc>
                <a:spcPct val="115000"/>
              </a:lnSpc>
              <a:spcAft>
                <a:spcPts val="1000"/>
              </a:spcAft>
            </a:pPr>
            <a:r>
              <a:rPr lang="da-DK" altLang="da-DK" b="1" dirty="0">
                <a:cs typeface="Times New Roman" panose="02020603050405020304" pitchFamily="18" charset="0"/>
              </a:rPr>
              <a:t>Teorien bygger på følgende balanceligning:</a:t>
            </a:r>
          </a:p>
          <a:p>
            <a:pPr>
              <a:lnSpc>
                <a:spcPct val="115000"/>
              </a:lnSpc>
              <a:spcAft>
                <a:spcPts val="1000"/>
              </a:spcAft>
            </a:pPr>
            <a:endParaRPr lang="da-DK" altLang="da-DK" b="1" dirty="0">
              <a:cs typeface="Times New Roman" panose="02020603050405020304" pitchFamily="18" charset="0"/>
            </a:endParaRPr>
          </a:p>
          <a:p>
            <a:pPr algn="ctr">
              <a:lnSpc>
                <a:spcPts val="1350"/>
              </a:lnSpc>
              <a:spcBef>
                <a:spcPts val="1350"/>
              </a:spcBef>
            </a:pPr>
            <a:r>
              <a:rPr lang="da-DK" altLang="da-DK" b="1" dirty="0">
                <a:solidFill>
                  <a:srgbClr val="0070C0"/>
                </a:solidFill>
                <a:cs typeface="Times New Roman" panose="02020603050405020304" pitchFamily="18" charset="0"/>
              </a:rPr>
              <a:t>Aktiver = fordringer i aktiverne</a:t>
            </a:r>
          </a:p>
          <a:p>
            <a:pPr>
              <a:lnSpc>
                <a:spcPts val="1350"/>
              </a:lnSpc>
              <a:spcBef>
                <a:spcPts val="1350"/>
              </a:spcBef>
            </a:pPr>
            <a:endParaRPr lang="da-DK" altLang="da-DK" dirty="0">
              <a:solidFill>
                <a:srgbClr val="000000"/>
              </a:solidFill>
              <a:cs typeface="Times New Roman" panose="02020603050405020304" pitchFamily="18" charset="0"/>
            </a:endParaRPr>
          </a:p>
          <a:p>
            <a:r>
              <a:rPr lang="da-DK" altLang="da-DK" dirty="0">
                <a:solidFill>
                  <a:srgbClr val="000000"/>
                </a:solidFill>
                <a:cs typeface="Times New Roman" panose="02020603050405020304" pitchFamily="18" charset="0"/>
              </a:rPr>
              <a:t>Det er i overensstemmelse med enhedsteorien at specificere fordringer i aktiver, forpligtelser og egenkapital, post for post, men det giver ingen mening at opsummere posterne under hver af kategorierne.</a:t>
            </a:r>
          </a:p>
          <a:p>
            <a:endParaRPr lang="da-DK" dirty="0"/>
          </a:p>
          <a:p>
            <a:pPr algn="ctr">
              <a:lnSpc>
                <a:spcPct val="115000"/>
              </a:lnSpc>
              <a:spcAft>
                <a:spcPts val="1000"/>
              </a:spcAft>
            </a:pPr>
            <a:r>
              <a:rPr lang="da-DK" altLang="da-DK" i="1" dirty="0">
                <a:cs typeface="Times New Roman" panose="02020603050405020304" pitchFamily="18" charset="0"/>
              </a:rPr>
              <a:t>Når en virksomhed giver overskud, tilhører det virksomheden, som så til gengæld er forpligtet til at betale kapitalindskyderne rente og afdrag samt udbytte.</a:t>
            </a:r>
            <a:r>
              <a:rPr lang="da-DK" altLang="da-DK" dirty="0">
                <a:cs typeface="Times New Roman" panose="02020603050405020304" pitchFamily="18" charset="0"/>
              </a:rPr>
              <a:t> </a:t>
            </a:r>
          </a:p>
          <a:p>
            <a:pPr>
              <a:lnSpc>
                <a:spcPct val="115000"/>
              </a:lnSpc>
              <a:spcAft>
                <a:spcPts val="1000"/>
              </a:spcAft>
            </a:pPr>
            <a:r>
              <a:rPr lang="da-DK" altLang="da-DK" dirty="0">
                <a:cs typeface="Times New Roman" panose="02020603050405020304" pitchFamily="18" charset="0"/>
              </a:rPr>
              <a:t>Den del af overskuddet, som ikke udbetales, men henlægges i virksomheden, tilhører virksomheden.</a:t>
            </a:r>
            <a:endParaRPr lang="da-DK" dirty="0"/>
          </a:p>
        </p:txBody>
      </p:sp>
      <p:sp>
        <p:nvSpPr>
          <p:cNvPr id="5" name="Text Placeholder 4"/>
          <p:cNvSpPr>
            <a:spLocks noGrp="1"/>
          </p:cNvSpPr>
          <p:nvPr>
            <p:ph type="body" sz="quarter" idx="11"/>
          </p:nvPr>
        </p:nvSpPr>
        <p:spPr/>
        <p:txBody>
          <a:bodyPr/>
          <a:lstStyle/>
          <a:p>
            <a:endParaRPr lang="da-DK"/>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0596827"/>
      </p:ext>
    </p:extLst>
  </p:cSld>
  <p:clrMapOvr>
    <a:masterClrMapping/>
  </p:clrMapOvr>
  <mc:AlternateContent xmlns:mc="http://schemas.openxmlformats.org/markup-compatibility/2006" xmlns:p14="http://schemas.microsoft.com/office/powerpoint/2010/main">
    <mc:Choice Requires="p14">
      <p:transition spd="slow" p14:dur="2000" advTm="90675"/>
    </mc:Choice>
    <mc:Fallback xmlns="">
      <p:transition spd="slow" advTm="9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err="1"/>
              <a:t>Ejerteorien</a:t>
            </a:r>
            <a:endParaRPr lang="da-DK" dirty="0"/>
          </a:p>
        </p:txBody>
      </p:sp>
      <p:sp>
        <p:nvSpPr>
          <p:cNvPr id="4" name="Content Placeholder 3"/>
          <p:cNvSpPr>
            <a:spLocks noGrp="1"/>
          </p:cNvSpPr>
          <p:nvPr>
            <p:ph idx="1"/>
          </p:nvPr>
        </p:nvSpPr>
        <p:spPr/>
        <p:txBody>
          <a:bodyPr/>
          <a:lstStyle/>
          <a:p>
            <a:pPr>
              <a:lnSpc>
                <a:spcPct val="115000"/>
              </a:lnSpc>
            </a:pPr>
            <a:r>
              <a:rPr lang="da-DK" altLang="da-DK" sz="1200" dirty="0">
                <a:cs typeface="Times New Roman" panose="02020603050405020304" pitchFamily="18" charset="0"/>
              </a:rPr>
              <a:t>Det følger af </a:t>
            </a:r>
            <a:r>
              <a:rPr lang="da-DK" altLang="da-DK" sz="1200" dirty="0" err="1">
                <a:cs typeface="Times New Roman" panose="02020603050405020304" pitchFamily="18" charset="0"/>
              </a:rPr>
              <a:t>ejerteorien</a:t>
            </a:r>
            <a:r>
              <a:rPr lang="da-DK" altLang="da-DK" sz="1200" dirty="0">
                <a:cs typeface="Times New Roman" panose="02020603050405020304" pitchFamily="18" charset="0"/>
              </a:rPr>
              <a:t>, at en virksomhed ikke har en selvstændig eksistens, men udelukkende betragtes som instrument for ejerne i deres bestræbelser på velstandsmaksimering.</a:t>
            </a:r>
          </a:p>
          <a:p>
            <a:pPr>
              <a:lnSpc>
                <a:spcPct val="115000"/>
              </a:lnSpc>
            </a:pPr>
            <a:r>
              <a:rPr lang="da-DK" altLang="da-DK" sz="1200" dirty="0">
                <a:cs typeface="Times New Roman" panose="02020603050405020304" pitchFamily="18" charset="0"/>
              </a:rPr>
              <a:t>	</a:t>
            </a:r>
          </a:p>
          <a:p>
            <a:pPr>
              <a:lnSpc>
                <a:spcPct val="115000"/>
              </a:lnSpc>
            </a:pPr>
            <a:r>
              <a:rPr lang="da-DK" altLang="da-DK" sz="1200" dirty="0">
                <a:cs typeface="Times New Roman" panose="02020603050405020304" pitchFamily="18" charset="0"/>
              </a:rPr>
              <a:t>Definitionerne af elementerne i årsregnskabet ses derfor udelukkende fra ejernes synsvinkel. </a:t>
            </a:r>
          </a:p>
          <a:p>
            <a:pPr>
              <a:lnSpc>
                <a:spcPct val="115000"/>
              </a:lnSpc>
            </a:pPr>
            <a:endParaRPr lang="da-DK" altLang="da-DK" sz="1200" dirty="0">
              <a:cs typeface="Times New Roman" panose="02020603050405020304" pitchFamily="18" charset="0"/>
            </a:endParaRPr>
          </a:p>
          <a:p>
            <a:pPr>
              <a:lnSpc>
                <a:spcPct val="115000"/>
              </a:lnSpc>
            </a:pPr>
            <a:r>
              <a:rPr lang="da-DK" altLang="da-DK" sz="1200" dirty="0">
                <a:cs typeface="Times New Roman" panose="02020603050405020304" pitchFamily="18" charset="0"/>
              </a:rPr>
              <a:t>Aktiverne tilhører ejerne, og forpligtelserne betragtes som negative aktiver, da kun differencen tilfalder ejerne.</a:t>
            </a:r>
          </a:p>
          <a:p>
            <a:pPr>
              <a:lnSpc>
                <a:spcPct val="115000"/>
              </a:lnSpc>
            </a:pPr>
            <a:r>
              <a:rPr lang="da-DK" altLang="da-DK" sz="1200" dirty="0">
                <a:cs typeface="Times New Roman" panose="02020603050405020304" pitchFamily="18" charset="0"/>
              </a:rPr>
              <a:t>	</a:t>
            </a:r>
          </a:p>
          <a:p>
            <a:pPr>
              <a:lnSpc>
                <a:spcPct val="115000"/>
              </a:lnSpc>
            </a:pPr>
            <a:r>
              <a:rPr lang="da-DK" altLang="da-DK" sz="1200" dirty="0">
                <a:cs typeface="Times New Roman" panose="02020603050405020304" pitchFamily="18" charset="0"/>
              </a:rPr>
              <a:t>Balanceligningen i </a:t>
            </a:r>
            <a:r>
              <a:rPr lang="da-DK" altLang="da-DK" sz="1200" dirty="0" err="1">
                <a:cs typeface="Times New Roman" panose="02020603050405020304" pitchFamily="18" charset="0"/>
              </a:rPr>
              <a:t>ejerteorien</a:t>
            </a:r>
            <a:r>
              <a:rPr lang="da-DK" altLang="da-DK" sz="1200" dirty="0">
                <a:cs typeface="Times New Roman" panose="02020603050405020304" pitchFamily="18" charset="0"/>
              </a:rPr>
              <a:t> er derfor:</a:t>
            </a:r>
          </a:p>
          <a:p>
            <a:pPr>
              <a:lnSpc>
                <a:spcPct val="115000"/>
              </a:lnSpc>
            </a:pPr>
            <a:endParaRPr lang="da-DK" altLang="da-DK" sz="1200" dirty="0">
              <a:cs typeface="Times New Roman" panose="02020603050405020304" pitchFamily="18" charset="0"/>
            </a:endParaRPr>
          </a:p>
          <a:p>
            <a:pPr algn="ctr">
              <a:lnSpc>
                <a:spcPts val="1350"/>
              </a:lnSpc>
            </a:pPr>
            <a:r>
              <a:rPr lang="da-DK" altLang="da-DK" sz="1200" b="1" dirty="0">
                <a:solidFill>
                  <a:srgbClr val="0070C0"/>
                </a:solidFill>
                <a:cs typeface="Times New Roman" panose="02020603050405020304" pitchFamily="18" charset="0"/>
              </a:rPr>
              <a:t>Aktiver ÷ forpligtelser = egenkapital</a:t>
            </a:r>
          </a:p>
          <a:p>
            <a:pPr>
              <a:lnSpc>
                <a:spcPts val="1400"/>
              </a:lnSpc>
            </a:pPr>
            <a:endParaRPr lang="da-DK" altLang="da-DK" sz="1200" dirty="0">
              <a:solidFill>
                <a:srgbClr val="000000"/>
              </a:solidFill>
              <a:cs typeface="Times New Roman" panose="02020603050405020304" pitchFamily="18" charset="0"/>
            </a:endParaRPr>
          </a:p>
          <a:p>
            <a:pPr>
              <a:lnSpc>
                <a:spcPct val="115000"/>
              </a:lnSpc>
            </a:pPr>
            <a:r>
              <a:rPr lang="da-DK" altLang="da-DK" sz="1200" dirty="0">
                <a:cs typeface="Times New Roman" panose="02020603050405020304" pitchFamily="18" charset="0"/>
              </a:rPr>
              <a:t>Ifølge </a:t>
            </a:r>
            <a:r>
              <a:rPr lang="da-DK" altLang="da-DK" sz="1200" dirty="0" err="1">
                <a:cs typeface="Times New Roman" panose="02020603050405020304" pitchFamily="18" charset="0"/>
              </a:rPr>
              <a:t>ejerteorien</a:t>
            </a:r>
            <a:r>
              <a:rPr lang="da-DK" altLang="da-DK" sz="1200" dirty="0">
                <a:cs typeface="Times New Roman" panose="02020603050405020304" pitchFamily="18" charset="0"/>
              </a:rPr>
              <a:t> er balancen vigtigere end resultatopgørelsen, da årsregnskabets primære formål er at måle egenkapitalens værdi som udtryk for ejernes økonomiske interesse i virksomheden og overskuddet som fremgang i egenkapital fra primo til ultimo. </a:t>
            </a:r>
          </a:p>
          <a:p>
            <a:pPr>
              <a:lnSpc>
                <a:spcPct val="115000"/>
              </a:lnSpc>
            </a:pPr>
            <a:endParaRPr lang="da-DK" altLang="da-DK" sz="1200" dirty="0">
              <a:cs typeface="Times New Roman" panose="02020603050405020304" pitchFamily="18" charset="0"/>
            </a:endParaRPr>
          </a:p>
          <a:p>
            <a:pPr>
              <a:lnSpc>
                <a:spcPct val="115000"/>
              </a:lnSpc>
            </a:pPr>
            <a:r>
              <a:rPr lang="da-DK" altLang="da-DK" sz="1200" dirty="0" err="1">
                <a:cs typeface="Times New Roman" panose="02020603050405020304" pitchFamily="18" charset="0"/>
              </a:rPr>
              <a:t>Ejerteorien</a:t>
            </a:r>
            <a:r>
              <a:rPr lang="da-DK" altLang="da-DK" sz="1200" dirty="0">
                <a:cs typeface="Times New Roman" panose="02020603050405020304" pitchFamily="18" charset="0"/>
              </a:rPr>
              <a:t> korresponderer dermed med den formueorienterede regnskabsteori.</a:t>
            </a:r>
          </a:p>
          <a:p>
            <a:endParaRPr lang="da-DK" sz="1200" dirty="0"/>
          </a:p>
        </p:txBody>
      </p:sp>
      <p:sp>
        <p:nvSpPr>
          <p:cNvPr id="5" name="Text Placeholder 4"/>
          <p:cNvSpPr>
            <a:spLocks noGrp="1"/>
          </p:cNvSpPr>
          <p:nvPr>
            <p:ph type="body" sz="quarter" idx="11"/>
          </p:nvPr>
        </p:nvSpPr>
        <p:spPr/>
        <p:txBody>
          <a:bodyPr/>
          <a:lstStyle/>
          <a:p>
            <a:endParaRPr lang="da-DK"/>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4720253"/>
      </p:ext>
    </p:extLst>
  </p:cSld>
  <p:clrMapOvr>
    <a:masterClrMapping/>
  </p:clrMapOvr>
  <mc:AlternateContent xmlns:mc="http://schemas.openxmlformats.org/markup-compatibility/2006" xmlns:p14="http://schemas.microsoft.com/office/powerpoint/2010/main">
    <mc:Choice Requires="p14">
      <p:transition spd="slow" p14:dur="2000" advTm="143516"/>
    </mc:Choice>
    <mc:Fallback xmlns="">
      <p:transition spd="slow" advTm="14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dirty="0"/>
              <a:t>Årsregnskabslovens skema for balancen inddeler passiverne i følgende hovedkategorier: </a:t>
            </a:r>
            <a:br>
              <a:rPr lang="da-DK" altLang="da-DK" dirty="0"/>
            </a:br>
            <a:endParaRPr lang="da-DK" dirty="0"/>
          </a:p>
        </p:txBody>
      </p:sp>
      <p:sp>
        <p:nvSpPr>
          <p:cNvPr id="5" name="Text Placeholder 4"/>
          <p:cNvSpPr>
            <a:spLocks noGrp="1"/>
          </p:cNvSpPr>
          <p:nvPr>
            <p:ph type="body" sz="quarter" idx="11"/>
          </p:nvPr>
        </p:nvSpPr>
        <p:spPr/>
        <p:txBody>
          <a:bodyPr/>
          <a:lstStyle/>
          <a:p>
            <a:endParaRPr lang="da-DK"/>
          </a:p>
        </p:txBody>
      </p:sp>
      <p:pic>
        <p:nvPicPr>
          <p:cNvPr id="7" name="Content Placeholder 6"/>
          <p:cNvPicPr>
            <a:picLocks noGrp="1" noChangeAspect="1"/>
          </p:cNvPicPr>
          <p:nvPr>
            <p:ph idx="1"/>
          </p:nvPr>
        </p:nvPicPr>
        <p:blipFill>
          <a:blip r:embed="rId4"/>
          <a:stretch>
            <a:fillRect/>
          </a:stretch>
        </p:blipFill>
        <p:spPr>
          <a:xfrm>
            <a:off x="2393363" y="1823119"/>
            <a:ext cx="5760624" cy="41261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3645450"/>
      </p:ext>
    </p:extLst>
  </p:cSld>
  <p:clrMapOvr>
    <a:masterClrMapping/>
  </p:clrMapOvr>
  <mc:AlternateContent xmlns:mc="http://schemas.openxmlformats.org/markup-compatibility/2006" xmlns:p14="http://schemas.microsoft.com/office/powerpoint/2010/main">
    <mc:Choice Requires="p14">
      <p:transition spd="slow" p14:dur="2000" advTm="75827"/>
    </mc:Choice>
    <mc:Fallback xmlns="">
      <p:transition spd="slow" advTm="7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altLang="da-DK"/>
              <a:t>Karakteristika?</a:t>
            </a:r>
          </a:p>
        </p:txBody>
      </p:sp>
      <p:sp>
        <p:nvSpPr>
          <p:cNvPr id="27650" name="Rectangle 3"/>
          <p:cNvSpPr>
            <a:spLocks noGrp="1" noChangeArrowheads="1"/>
          </p:cNvSpPr>
          <p:nvPr>
            <p:ph idx="1"/>
          </p:nvPr>
        </p:nvSpPr>
        <p:spPr/>
        <p:txBody>
          <a:bodyPr/>
          <a:lstStyle/>
          <a:p>
            <a:pPr marL="0" indent="0" eaLnBrk="1" hangingPunct="1">
              <a:lnSpc>
                <a:spcPct val="80000"/>
              </a:lnSpc>
              <a:buFontTx/>
              <a:buNone/>
              <a:tabLst>
                <a:tab pos="176213" algn="l"/>
                <a:tab pos="363538" algn="l"/>
                <a:tab pos="3943350" algn="l"/>
                <a:tab pos="4130675" algn="l"/>
                <a:tab pos="4306888" algn="l"/>
              </a:tabLst>
            </a:pPr>
            <a:r>
              <a:rPr lang="da-DK" altLang="da-DK" b="1" dirty="0"/>
              <a:t>Fremmedkapital	Egenkapital</a:t>
            </a:r>
          </a:p>
          <a:p>
            <a:pPr marL="0" indent="0" eaLnBrk="1" hangingPunct="1">
              <a:lnSpc>
                <a:spcPct val="80000"/>
              </a:lnSpc>
              <a:buFontTx/>
              <a:buNone/>
              <a:tabLst>
                <a:tab pos="176213" algn="l"/>
                <a:tab pos="363538" algn="l"/>
                <a:tab pos="3943350" algn="l"/>
                <a:tab pos="4130675" algn="l"/>
                <a:tab pos="4306888" algn="l"/>
              </a:tabLst>
            </a:pPr>
            <a:endParaRPr lang="da-DK" altLang="da-DK" b="1" dirty="0"/>
          </a:p>
          <a:p>
            <a:pPr marL="0" indent="0" eaLnBrk="1" hangingPunct="1">
              <a:lnSpc>
                <a:spcPct val="80000"/>
              </a:lnSpc>
              <a:buFontTx/>
              <a:buNone/>
              <a:tabLst>
                <a:tab pos="176213" algn="l"/>
                <a:tab pos="363538" algn="l"/>
                <a:tab pos="3943350" algn="l"/>
                <a:tab pos="4130675" algn="l"/>
                <a:tab pos="4306888" algn="l"/>
              </a:tabLst>
            </a:pPr>
            <a:r>
              <a:rPr lang="da-DK" altLang="da-DK" b="1" dirty="0"/>
              <a:t>	- </a:t>
            </a:r>
            <a:r>
              <a:rPr lang="da-DK" altLang="da-DK" dirty="0"/>
              <a:t>Begrænset løbetid		- Ubegrænset 							løbetid</a:t>
            </a:r>
            <a:br>
              <a:rPr lang="da-DK" altLang="da-DK" dirty="0"/>
            </a:br>
            <a:endParaRPr lang="da-DK" altLang="da-DK" dirty="0"/>
          </a:p>
          <a:p>
            <a:pPr marL="0" indent="0" eaLnBrk="1" hangingPunct="1">
              <a:lnSpc>
                <a:spcPct val="80000"/>
              </a:lnSpc>
              <a:buFontTx/>
              <a:buNone/>
              <a:tabLst>
                <a:tab pos="176213" algn="l"/>
                <a:tab pos="363538" algn="l"/>
                <a:tab pos="3943350" algn="l"/>
                <a:tab pos="4130675" algn="l"/>
                <a:tab pos="4306888" algn="l"/>
              </a:tabLst>
            </a:pPr>
            <a:r>
              <a:rPr lang="da-DK" altLang="da-DK" dirty="0"/>
              <a:t>	- Fast aflønning		- Variabel aflønning</a:t>
            </a:r>
            <a:br>
              <a:rPr lang="da-DK" altLang="da-DK" dirty="0"/>
            </a:br>
            <a:endParaRPr lang="da-DK" altLang="da-DK" dirty="0"/>
          </a:p>
          <a:p>
            <a:pPr marL="0" indent="0" eaLnBrk="1" hangingPunct="1">
              <a:lnSpc>
                <a:spcPct val="80000"/>
              </a:lnSpc>
              <a:buFontTx/>
              <a:buNone/>
              <a:tabLst>
                <a:tab pos="176213" algn="l"/>
                <a:tab pos="363538" algn="l"/>
                <a:tab pos="3943350" algn="l"/>
                <a:tab pos="4130675" algn="l"/>
                <a:tab pos="4306888" algn="l"/>
              </a:tabLst>
            </a:pPr>
            <a:r>
              <a:rPr lang="da-DK" altLang="da-DK" dirty="0"/>
              <a:t>	- Aflønnes før egenkapital		- </a:t>
            </a:r>
            <a:r>
              <a:rPr lang="da-DK" altLang="da-DK" dirty="0" err="1"/>
              <a:t>Residualaflønning</a:t>
            </a:r>
            <a:r>
              <a:rPr lang="da-DK" altLang="da-DK" dirty="0"/>
              <a:t> 							”risikovillig kapital”</a:t>
            </a:r>
          </a:p>
          <a:p>
            <a:pPr marL="0" indent="0" eaLnBrk="1" hangingPunct="1">
              <a:lnSpc>
                <a:spcPct val="80000"/>
              </a:lnSpc>
              <a:buFontTx/>
              <a:buNone/>
              <a:tabLst>
                <a:tab pos="176213" algn="l"/>
                <a:tab pos="363538" algn="l"/>
                <a:tab pos="3943350" algn="l"/>
                <a:tab pos="4130675" algn="l"/>
                <a:tab pos="4306888" algn="l"/>
              </a:tabLst>
            </a:pPr>
            <a:endParaRPr lang="da-DK" altLang="da-DK" dirty="0"/>
          </a:p>
          <a:p>
            <a:pPr marL="0" indent="0" eaLnBrk="1" hangingPunct="1">
              <a:lnSpc>
                <a:spcPct val="80000"/>
              </a:lnSpc>
              <a:buFontTx/>
              <a:buNone/>
              <a:tabLst>
                <a:tab pos="176213" algn="l"/>
                <a:tab pos="363538" algn="l"/>
                <a:tab pos="3943350" algn="l"/>
                <a:tab pos="4130675" algn="l"/>
                <a:tab pos="4306888" algn="l"/>
              </a:tabLst>
            </a:pPr>
            <a:r>
              <a:rPr lang="da-DK" altLang="da-DK" dirty="0"/>
              <a:t>	- Juridisk krav på selskab		- Ingen juridiske krav på 						selskab	</a:t>
            </a:r>
          </a:p>
          <a:p>
            <a:pPr marL="0" indent="0" eaLnBrk="1" hangingPunct="1">
              <a:lnSpc>
                <a:spcPct val="80000"/>
              </a:lnSpc>
              <a:buFontTx/>
              <a:buNone/>
              <a:tabLst>
                <a:tab pos="176213" algn="l"/>
                <a:tab pos="363538" algn="l"/>
                <a:tab pos="3943350" algn="l"/>
                <a:tab pos="4130675" algn="l"/>
                <a:tab pos="4306888" algn="l"/>
              </a:tabLst>
            </a:pPr>
            <a:endParaRPr lang="da-DK" altLang="da-DK" dirty="0"/>
          </a:p>
          <a:p>
            <a:pPr marL="0" indent="0" eaLnBrk="1" hangingPunct="1">
              <a:lnSpc>
                <a:spcPct val="80000"/>
              </a:lnSpc>
              <a:buFontTx/>
              <a:buNone/>
              <a:tabLst>
                <a:tab pos="176213" algn="l"/>
                <a:tab pos="363538" algn="l"/>
                <a:tab pos="3943350" algn="l"/>
                <a:tab pos="4130675" algn="l"/>
                <a:tab pos="4306888" algn="l"/>
              </a:tabLst>
            </a:pPr>
            <a:r>
              <a:rPr lang="da-DK" altLang="da-DK" dirty="0"/>
              <a:t>	- Aflønning (rente) fradrags-		- Aflønning (div./</a:t>
            </a:r>
            <a:r>
              <a:rPr lang="da-DK" altLang="da-DK" dirty="0" err="1"/>
              <a:t>kursg</a:t>
            </a:r>
            <a:r>
              <a:rPr lang="da-DK" altLang="da-DK" dirty="0"/>
              <a:t>.) 			berettiget i skat		 	ikke fradragsberettiget</a:t>
            </a:r>
          </a:p>
          <a:p>
            <a:pPr marL="0" indent="0" eaLnBrk="1" hangingPunct="1">
              <a:lnSpc>
                <a:spcPct val="80000"/>
              </a:lnSpc>
              <a:buFontTx/>
              <a:buNone/>
              <a:tabLst>
                <a:tab pos="176213" algn="l"/>
                <a:tab pos="363538" algn="l"/>
                <a:tab pos="3943350" algn="l"/>
                <a:tab pos="4130675" algn="l"/>
                <a:tab pos="4306888" algn="l"/>
              </a:tabLst>
            </a:pPr>
            <a:endParaRPr lang="da-DK" altLang="da-DK" dirty="0"/>
          </a:p>
          <a:p>
            <a:pPr marL="0" indent="0" eaLnBrk="1" hangingPunct="1">
              <a:lnSpc>
                <a:spcPct val="80000"/>
              </a:lnSpc>
              <a:buFontTx/>
              <a:buNone/>
              <a:tabLst>
                <a:tab pos="176213" algn="l"/>
                <a:tab pos="363538" algn="l"/>
                <a:tab pos="3943350" algn="l"/>
                <a:tab pos="4130675" algn="l"/>
                <a:tab pos="4306888" algn="l"/>
              </a:tabLst>
            </a:pPr>
            <a:r>
              <a:rPr lang="da-DK" altLang="da-DK" dirty="0"/>
              <a:t>	- Ingen beslutningsmyndighed		- Har beslutningsmyndighed</a:t>
            </a:r>
          </a:p>
          <a:p>
            <a:pPr marL="0" indent="0" eaLnBrk="1" hangingPunct="1">
              <a:lnSpc>
                <a:spcPct val="80000"/>
              </a:lnSpc>
              <a:buFontTx/>
              <a:buNone/>
              <a:tabLst>
                <a:tab pos="176213" algn="l"/>
                <a:tab pos="363538" algn="l"/>
                <a:tab pos="3943350" algn="l"/>
                <a:tab pos="4130675" algn="l"/>
                <a:tab pos="4306888" algn="l"/>
              </a:tabLst>
            </a:pPr>
            <a:r>
              <a:rPr lang="da-DK" altLang="da-DK" dirty="0"/>
              <a:t>			</a:t>
            </a:r>
          </a:p>
          <a:p>
            <a:pPr marL="0" indent="0" eaLnBrk="1" hangingPunct="1">
              <a:lnSpc>
                <a:spcPct val="80000"/>
              </a:lnSpc>
              <a:buFontTx/>
              <a:buNone/>
              <a:tabLst>
                <a:tab pos="176213" algn="l"/>
                <a:tab pos="363538" algn="l"/>
                <a:tab pos="3943350" algn="l"/>
                <a:tab pos="4130675" algn="l"/>
                <a:tab pos="4306888" algn="l"/>
              </a:tabLst>
            </a:pPr>
            <a:r>
              <a:rPr lang="da-DK" altLang="da-DK" dirty="0"/>
              <a:t>		</a:t>
            </a:r>
          </a:p>
        </p:txBody>
      </p:sp>
      <p:sp>
        <p:nvSpPr>
          <p:cNvPr id="2" name="Text Placeholder 1"/>
          <p:cNvSpPr>
            <a:spLocks noGrp="1"/>
          </p:cNvSpPr>
          <p:nvPr>
            <p:ph type="body" sz="quarter" idx="11"/>
          </p:nvPr>
        </p:nvSpPr>
        <p:spPr/>
        <p:txBody>
          <a:bodyPr/>
          <a:lstStyle/>
          <a:p>
            <a:endParaRPr lang="da-DK"/>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5902920"/>
      </p:ext>
    </p:extLst>
  </p:cSld>
  <p:clrMapOvr>
    <a:masterClrMapping/>
  </p:clrMapOvr>
  <mc:AlternateContent xmlns:mc="http://schemas.openxmlformats.org/markup-compatibility/2006" xmlns:p14="http://schemas.microsoft.com/office/powerpoint/2010/main">
    <mc:Choice Requires="p14">
      <p:transition spd="slow" p14:dur="2000" advTm="157604"/>
    </mc:Choice>
    <mc:Fallback xmlns="">
      <p:transition spd="slow" advTm="15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63432A409A6E44BAAB33BF30486D67" ma:contentTypeVersion="13" ma:contentTypeDescription="Create a new document." ma:contentTypeScope="" ma:versionID="f2996034f741decc36f4ffadcde0da7f">
  <xsd:schema xmlns:xsd="http://www.w3.org/2001/XMLSchema" xmlns:xs="http://www.w3.org/2001/XMLSchema" xmlns:p="http://schemas.microsoft.com/office/2006/metadata/properties" xmlns:ns3="607978f5-20cb-425e-8ac7-c7566ceb77f4" xmlns:ns4="96b3146b-7903-4e27-96d2-15f4f9065f53" targetNamespace="http://schemas.microsoft.com/office/2006/metadata/properties" ma:root="true" ma:fieldsID="181f90b6de313e5b324e03c07195bd7b" ns3:_="" ns4:_="">
    <xsd:import namespace="607978f5-20cb-425e-8ac7-c7566ceb77f4"/>
    <xsd:import namespace="96b3146b-7903-4e27-96d2-15f4f9065f5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7978f5-20cb-425e-8ac7-c7566ceb77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b3146b-7903-4e27-96d2-15f4f9065f5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C3230C-2418-4208-A149-1C8C688F58E3}">
  <ds:schemaRefs>
    <ds:schemaRef ds:uri="http://schemas.microsoft.com/sharepoint/v3/contenttype/forms"/>
  </ds:schemaRefs>
</ds:datastoreItem>
</file>

<file path=customXml/itemProps2.xml><?xml version="1.0" encoding="utf-8"?>
<ds:datastoreItem xmlns:ds="http://schemas.openxmlformats.org/officeDocument/2006/customXml" ds:itemID="{EFA5D840-B029-4DF5-AE1A-360C8653DB86}">
  <ds:schemaRefs>
    <ds:schemaRef ds:uri="http://schemas.microsoft.com/office/2006/documentManagement/types"/>
    <ds:schemaRef ds:uri="96b3146b-7903-4e27-96d2-15f4f9065f53"/>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607978f5-20cb-425e-8ac7-c7566ceb77f4"/>
    <ds:schemaRef ds:uri="http://www.w3.org/XML/1998/namespace"/>
    <ds:schemaRef ds:uri="http://purl.org/dc/dcmitype/"/>
  </ds:schemaRefs>
</ds:datastoreItem>
</file>

<file path=customXml/itemProps3.xml><?xml version="1.0" encoding="utf-8"?>
<ds:datastoreItem xmlns:ds="http://schemas.openxmlformats.org/officeDocument/2006/customXml" ds:itemID="{020F1612-5305-45E9-8ABB-9682563580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7978f5-20cb-425e-8ac7-c7566ceb77f4"/>
    <ds:schemaRef ds:uri="96b3146b-7903-4e27-96d2-15f4f9065f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1461</TotalTime>
  <Words>1216</Words>
  <Application>Microsoft Office PowerPoint</Application>
  <PresentationFormat>Skærmshow (4:3)</PresentationFormat>
  <Paragraphs>156</Paragraphs>
  <Slides>16</Slides>
  <Notes>3</Notes>
  <HiddenSlides>0</HiddenSlides>
  <MMClips>16</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16</vt:i4>
      </vt:variant>
    </vt:vector>
  </HeadingPairs>
  <TitlesOfParts>
    <vt:vector size="21" baseType="lpstr">
      <vt:lpstr>Arial</vt:lpstr>
      <vt:lpstr>Times New Roman</vt:lpstr>
      <vt:lpstr>Verdana</vt:lpstr>
      <vt:lpstr>Wingdings 2</vt:lpstr>
      <vt:lpstr>62469</vt:lpstr>
      <vt:lpstr>PowerPoint-præsentation</vt:lpstr>
      <vt:lpstr>Indlæringsmål til kapitel 9</vt:lpstr>
      <vt:lpstr>Enhedsteori og ejerteori</vt:lpstr>
      <vt:lpstr>Enhedsteori vs. Ejerteori</vt:lpstr>
      <vt:lpstr>Enhedsteorien</vt:lpstr>
      <vt:lpstr>Enhedsteorien</vt:lpstr>
      <vt:lpstr>Ejerteorien</vt:lpstr>
      <vt:lpstr>Årsregnskabslovens skema for balancen inddeler passiverne i følgende hovedkategorier:  </vt:lpstr>
      <vt:lpstr>Karakteristika?</vt:lpstr>
      <vt:lpstr>Klassifikation af egenkapital og forpligtigelser</vt:lpstr>
      <vt:lpstr>Egenkapital</vt:lpstr>
      <vt:lpstr>Egenkapital</vt:lpstr>
      <vt:lpstr>Egenkapital</vt:lpstr>
      <vt:lpstr>Egenkapital</vt:lpstr>
      <vt:lpstr>Egenkapital</vt:lpstr>
      <vt:lpstr>PowerPoint-præsentation</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Jesper</dc:creator>
  <cp:lastModifiedBy>Rikke Detlevsen</cp:lastModifiedBy>
  <cp:revision>151</cp:revision>
  <cp:lastPrinted>1601-01-01T00:00:00Z</cp:lastPrinted>
  <dcterms:created xsi:type="dcterms:W3CDTF">2006-08-14T18:26:39Z</dcterms:created>
  <dcterms:modified xsi:type="dcterms:W3CDTF">2022-08-30T09:29:35Z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0x010100E063432A409A6E44BAAB33BF30486D67</vt:lpwstr>
  </property>
  <property fmtid="{D5CDD505-2E9C-101B-9397-08002B2CF9AE}" pid="3" name="MSIP_Label_ea60d57e-af5b-4752-ac57-3e4f28ca11dc_Enabled">
    <vt:lpwstr>true</vt:lpwstr>
  </property>
  <property fmtid="{D5CDD505-2E9C-101B-9397-08002B2CF9AE}" pid="4" name="MSIP_Label_ea60d57e-af5b-4752-ac57-3e4f28ca11dc_SetDate">
    <vt:lpwstr>2022-08-29T07:42:08Z</vt:lpwstr>
  </property>
  <property fmtid="{D5CDD505-2E9C-101B-9397-08002B2CF9AE}" pid="5" name="MSIP_Label_ea60d57e-af5b-4752-ac57-3e4f28ca11dc_Method">
    <vt:lpwstr>Standard</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iteId">
    <vt:lpwstr>36da45f1-dd2c-4d1f-af13-5abe46b99921</vt:lpwstr>
  </property>
  <property fmtid="{D5CDD505-2E9C-101B-9397-08002B2CF9AE}" pid="8" name="MSIP_Label_ea60d57e-af5b-4752-ac57-3e4f28ca11dc_ActionId">
    <vt:lpwstr>c113b525-8a04-43bf-8818-3fe9c2ba7b5e</vt:lpwstr>
  </property>
  <property fmtid="{D5CDD505-2E9C-101B-9397-08002B2CF9AE}" pid="9" name="MSIP_Label_ea60d57e-af5b-4752-ac57-3e4f28ca11dc_ContentBits">
    <vt:lpwstr>0</vt:lpwstr>
  </property>
</Properties>
</file>